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8.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4"/>
  </p:sldMasterIdLst>
  <p:notesMasterIdLst>
    <p:notesMasterId r:id="rId38"/>
  </p:notesMasterIdLst>
  <p:handoutMasterIdLst>
    <p:handoutMasterId r:id="rId39"/>
  </p:handoutMasterIdLst>
  <p:sldIdLst>
    <p:sldId id="256" r:id="rId5"/>
    <p:sldId id="257" r:id="rId6"/>
    <p:sldId id="357" r:id="rId7"/>
    <p:sldId id="381" r:id="rId8"/>
    <p:sldId id="270" r:id="rId9"/>
    <p:sldId id="362" r:id="rId10"/>
    <p:sldId id="377" r:id="rId11"/>
    <p:sldId id="376" r:id="rId12"/>
    <p:sldId id="379" r:id="rId13"/>
    <p:sldId id="311" r:id="rId14"/>
    <p:sldId id="312" r:id="rId15"/>
    <p:sldId id="321" r:id="rId16"/>
    <p:sldId id="313" r:id="rId17"/>
    <p:sldId id="314" r:id="rId18"/>
    <p:sldId id="327" r:id="rId19"/>
    <p:sldId id="316" r:id="rId20"/>
    <p:sldId id="328" r:id="rId21"/>
    <p:sldId id="382" r:id="rId22"/>
    <p:sldId id="310" r:id="rId23"/>
    <p:sldId id="383" r:id="rId24"/>
    <p:sldId id="361" r:id="rId25"/>
    <p:sldId id="384" r:id="rId26"/>
    <p:sldId id="380" r:id="rId27"/>
    <p:sldId id="360" r:id="rId28"/>
    <p:sldId id="373" r:id="rId29"/>
    <p:sldId id="374" r:id="rId30"/>
    <p:sldId id="288" r:id="rId31"/>
    <p:sldId id="385" r:id="rId32"/>
    <p:sldId id="271" r:id="rId33"/>
    <p:sldId id="285" r:id="rId34"/>
    <p:sldId id="386" r:id="rId35"/>
    <p:sldId id="267" r:id="rId36"/>
    <p:sldId id="261" r:id="rId37"/>
  </p:sldIdLst>
  <p:sldSz cx="9144000" cy="6858000" type="screen4x3"/>
  <p:notesSz cx="9296400" cy="701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lie Zwiers" initials="CZ" lastIdx="1" clrIdx="0">
    <p:extLst>
      <p:ext uri="{19B8F6BF-5375-455C-9EA6-DF929625EA0E}">
        <p15:presenceInfo xmlns:p15="http://schemas.microsoft.com/office/powerpoint/2012/main" userId="S::czwiers@frenchriver2.onmicrosoft.com::c19907f0-a5b3-42dd-8b37-9902f6ea2f0f" providerId="AD"/>
      </p:ext>
    </p:extLst>
  </p:cmAuthor>
  <p:cmAuthor id="2" name="Carlie Bigras" initials="CB" lastIdx="6" clrIdx="1">
    <p:extLst>
      <p:ext uri="{19B8F6BF-5375-455C-9EA6-DF929625EA0E}">
        <p15:presenceInfo xmlns:p15="http://schemas.microsoft.com/office/powerpoint/2012/main" userId="S::cbigras@frenchriver.ca::166a5c2f-17e0-4893-a8e1-358a2cccff57" providerId="AD"/>
      </p:ext>
    </p:extLst>
  </p:cmAuthor>
  <p:cmAuthor id="3" name="Marc Fleury" initials="MF" lastIdx="1" clrIdx="2">
    <p:extLst>
      <p:ext uri="{19B8F6BF-5375-455C-9EA6-DF929625EA0E}">
        <p15:presenceInfo xmlns:p15="http://schemas.microsoft.com/office/powerpoint/2012/main" userId="S::mfleury@frenchriver.ca::335a8aec-5deb-4d9f-9ba9-77cccfbaaf53" providerId="AD"/>
      </p:ext>
    </p:extLst>
  </p:cmAuthor>
  <p:cmAuthor id="4" name="Melanie Bouffard" initials="MB" lastIdx="3" clrIdx="3">
    <p:extLst>
      <p:ext uri="{19B8F6BF-5375-455C-9EA6-DF929625EA0E}">
        <p15:presenceInfo xmlns:p15="http://schemas.microsoft.com/office/powerpoint/2012/main" userId="S::clerk@frenchriver.ca::b4cf9858-3eb1-4fab-83e8-f8c7d903ca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0900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5729BE-3825-4447-882D-76B45047B951}" v="795" dt="2022-03-01T13:06:41.0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894" y="10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 Fleury" userId="335a8aec-5deb-4d9f-9ba9-77cccfbaaf53" providerId="ADAL" clId="{825729BE-3825-4447-882D-76B45047B951}"/>
    <pc:docChg chg="undo redo custSel addSld delSld modSld sldOrd">
      <pc:chgData name="Marc Fleury" userId="335a8aec-5deb-4d9f-9ba9-77cccfbaaf53" providerId="ADAL" clId="{825729BE-3825-4447-882D-76B45047B951}" dt="2022-03-02T19:23:47.785" v="13756" actId="1592"/>
      <pc:docMkLst>
        <pc:docMk/>
      </pc:docMkLst>
      <pc:sldChg chg="modSp mod">
        <pc:chgData name="Marc Fleury" userId="335a8aec-5deb-4d9f-9ba9-77cccfbaaf53" providerId="ADAL" clId="{825729BE-3825-4447-882D-76B45047B951}" dt="2022-02-14T19:13:38.650" v="11192" actId="1076"/>
        <pc:sldMkLst>
          <pc:docMk/>
          <pc:sldMk cId="3343323451" sldId="256"/>
        </pc:sldMkLst>
        <pc:spChg chg="mod">
          <ac:chgData name="Marc Fleury" userId="335a8aec-5deb-4d9f-9ba9-77cccfbaaf53" providerId="ADAL" clId="{825729BE-3825-4447-882D-76B45047B951}" dt="2022-02-14T19:13:36.239" v="11191" actId="20577"/>
          <ac:spMkLst>
            <pc:docMk/>
            <pc:sldMk cId="3343323451" sldId="256"/>
            <ac:spMk id="2" creationId="{505563F5-5FC3-48F6-A91E-52672C1C55CD}"/>
          </ac:spMkLst>
        </pc:spChg>
        <pc:spChg chg="mod">
          <ac:chgData name="Marc Fleury" userId="335a8aec-5deb-4d9f-9ba9-77cccfbaaf53" providerId="ADAL" clId="{825729BE-3825-4447-882D-76B45047B951}" dt="2022-02-14T19:10:33.996" v="11140" actId="20577"/>
          <ac:spMkLst>
            <pc:docMk/>
            <pc:sldMk cId="3343323451" sldId="256"/>
            <ac:spMk id="3" creationId="{58DACDCD-24B8-4392-A5AF-65FE9B73B607}"/>
          </ac:spMkLst>
        </pc:spChg>
        <pc:picChg chg="mod">
          <ac:chgData name="Marc Fleury" userId="335a8aec-5deb-4d9f-9ba9-77cccfbaaf53" providerId="ADAL" clId="{825729BE-3825-4447-882D-76B45047B951}" dt="2022-02-14T19:13:38.650" v="11192" actId="1076"/>
          <ac:picMkLst>
            <pc:docMk/>
            <pc:sldMk cId="3343323451" sldId="256"/>
            <ac:picMk id="5" creationId="{01AD2B31-4538-42C3-908E-3BE04D195DE0}"/>
          </ac:picMkLst>
        </pc:picChg>
      </pc:sldChg>
      <pc:sldChg chg="modSp mod">
        <pc:chgData name="Marc Fleury" userId="335a8aec-5deb-4d9f-9ba9-77cccfbaaf53" providerId="ADAL" clId="{825729BE-3825-4447-882D-76B45047B951}" dt="2022-02-24T14:50:29.778" v="13376" actId="20577"/>
        <pc:sldMkLst>
          <pc:docMk/>
          <pc:sldMk cId="690565814" sldId="257"/>
        </pc:sldMkLst>
        <pc:spChg chg="mod">
          <ac:chgData name="Marc Fleury" userId="335a8aec-5deb-4d9f-9ba9-77cccfbaaf53" providerId="ADAL" clId="{825729BE-3825-4447-882D-76B45047B951}" dt="2022-02-24T14:50:29.778" v="13376" actId="20577"/>
          <ac:spMkLst>
            <pc:docMk/>
            <pc:sldMk cId="690565814" sldId="257"/>
            <ac:spMk id="3" creationId="{8D19F65A-079D-4AD1-9059-20B652B83389}"/>
          </ac:spMkLst>
        </pc:spChg>
      </pc:sldChg>
      <pc:sldChg chg="addSp modSp del mod">
        <pc:chgData name="Marc Fleury" userId="335a8aec-5deb-4d9f-9ba9-77cccfbaaf53" providerId="ADAL" clId="{825729BE-3825-4447-882D-76B45047B951}" dt="2022-02-24T21:21:02.955" v="13585" actId="2696"/>
        <pc:sldMkLst>
          <pc:docMk/>
          <pc:sldMk cId="583248491" sldId="263"/>
        </pc:sldMkLst>
        <pc:spChg chg="mod">
          <ac:chgData name="Marc Fleury" userId="335a8aec-5deb-4d9f-9ba9-77cccfbaaf53" providerId="ADAL" clId="{825729BE-3825-4447-882D-76B45047B951}" dt="2022-02-09T17:50:42.018" v="788" actId="20577"/>
          <ac:spMkLst>
            <pc:docMk/>
            <pc:sldMk cId="583248491" sldId="263"/>
            <ac:spMk id="2" creationId="{7E9A268F-C20E-4D86-8A81-4A869E420595}"/>
          </ac:spMkLst>
        </pc:spChg>
        <pc:graphicFrameChg chg="add mod">
          <ac:chgData name="Marc Fleury" userId="335a8aec-5deb-4d9f-9ba9-77cccfbaaf53" providerId="ADAL" clId="{825729BE-3825-4447-882D-76B45047B951}" dt="2022-02-24T21:13:20.509" v="13576" actId="6549"/>
          <ac:graphicFrameMkLst>
            <pc:docMk/>
            <pc:sldMk cId="583248491" sldId="263"/>
            <ac:graphicFrameMk id="6" creationId="{54EF2645-93FC-4CD8-97AA-06E37C873B0D}"/>
          </ac:graphicFrameMkLst>
        </pc:graphicFrameChg>
      </pc:sldChg>
      <pc:sldChg chg="addSp delSp modSp mod">
        <pc:chgData name="Marc Fleury" userId="335a8aec-5deb-4d9f-9ba9-77cccfbaaf53" providerId="ADAL" clId="{825729BE-3825-4447-882D-76B45047B951}" dt="2022-02-10T20:48:56.424" v="2012" actId="2085"/>
        <pc:sldMkLst>
          <pc:docMk/>
          <pc:sldMk cId="3012902903" sldId="267"/>
        </pc:sldMkLst>
        <pc:graphicFrameChg chg="del">
          <ac:chgData name="Marc Fleury" userId="335a8aec-5deb-4d9f-9ba9-77cccfbaaf53" providerId="ADAL" clId="{825729BE-3825-4447-882D-76B45047B951}" dt="2022-02-10T17:08:40.649" v="982" actId="478"/>
          <ac:graphicFrameMkLst>
            <pc:docMk/>
            <pc:sldMk cId="3012902903" sldId="267"/>
            <ac:graphicFrameMk id="5" creationId="{25C23CC6-CD65-4603-A945-53A02BA1040D}"/>
          </ac:graphicFrameMkLst>
        </pc:graphicFrameChg>
        <pc:graphicFrameChg chg="add mod">
          <ac:chgData name="Marc Fleury" userId="335a8aec-5deb-4d9f-9ba9-77cccfbaaf53" providerId="ADAL" clId="{825729BE-3825-4447-882D-76B45047B951}" dt="2022-02-10T20:48:56.424" v="2012" actId="2085"/>
          <ac:graphicFrameMkLst>
            <pc:docMk/>
            <pc:sldMk cId="3012902903" sldId="267"/>
            <ac:graphicFrameMk id="6" creationId="{6ABB72E4-8112-43F5-B8F5-F287D380F655}"/>
          </ac:graphicFrameMkLst>
        </pc:graphicFrameChg>
      </pc:sldChg>
      <pc:sldChg chg="modSp mod">
        <pc:chgData name="Marc Fleury" userId="335a8aec-5deb-4d9f-9ba9-77cccfbaaf53" providerId="ADAL" clId="{825729BE-3825-4447-882D-76B45047B951}" dt="2022-03-01T12:57:04.105" v="13755" actId="6549"/>
        <pc:sldMkLst>
          <pc:docMk/>
          <pc:sldMk cId="3608977617" sldId="270"/>
        </pc:sldMkLst>
        <pc:spChg chg="mod">
          <ac:chgData name="Marc Fleury" userId="335a8aec-5deb-4d9f-9ba9-77cccfbaaf53" providerId="ADAL" clId="{825729BE-3825-4447-882D-76B45047B951}" dt="2022-02-09T17:48:05.801" v="747" actId="20577"/>
          <ac:spMkLst>
            <pc:docMk/>
            <pc:sldMk cId="3608977617" sldId="270"/>
            <ac:spMk id="2" creationId="{BE390670-8ABD-4584-A764-E29C98970025}"/>
          </ac:spMkLst>
        </pc:spChg>
        <pc:spChg chg="mod">
          <ac:chgData name="Marc Fleury" userId="335a8aec-5deb-4d9f-9ba9-77cccfbaaf53" providerId="ADAL" clId="{825729BE-3825-4447-882D-76B45047B951}" dt="2022-03-01T12:57:04.105" v="13755" actId="6549"/>
          <ac:spMkLst>
            <pc:docMk/>
            <pc:sldMk cId="3608977617" sldId="270"/>
            <ac:spMk id="7" creationId="{17DC0EF6-B06E-4846-9275-1A8DF4CA4B4D}"/>
          </ac:spMkLst>
        </pc:spChg>
      </pc:sldChg>
      <pc:sldChg chg="addSp modSp mod delCm">
        <pc:chgData name="Marc Fleury" userId="335a8aec-5deb-4d9f-9ba9-77cccfbaaf53" providerId="ADAL" clId="{825729BE-3825-4447-882D-76B45047B951}" dt="2022-03-02T19:23:47.785" v="13756" actId="1592"/>
        <pc:sldMkLst>
          <pc:docMk/>
          <pc:sldMk cId="188303607" sldId="271"/>
        </pc:sldMkLst>
        <pc:spChg chg="mod">
          <ac:chgData name="Marc Fleury" userId="335a8aec-5deb-4d9f-9ba9-77cccfbaaf53" providerId="ADAL" clId="{825729BE-3825-4447-882D-76B45047B951}" dt="2022-02-24T14:49:45.817" v="13375"/>
          <ac:spMkLst>
            <pc:docMk/>
            <pc:sldMk cId="188303607" sldId="271"/>
            <ac:spMk id="2" creationId="{8032C497-7481-42F2-B16B-9987A7235491}"/>
          </ac:spMkLst>
        </pc:spChg>
        <pc:graphicFrameChg chg="add mod">
          <ac:chgData name="Marc Fleury" userId="335a8aec-5deb-4d9f-9ba9-77cccfbaaf53" providerId="ADAL" clId="{825729BE-3825-4447-882D-76B45047B951}" dt="2022-02-10T17:13:25.400" v="999"/>
          <ac:graphicFrameMkLst>
            <pc:docMk/>
            <pc:sldMk cId="188303607" sldId="271"/>
            <ac:graphicFrameMk id="5" creationId="{D092002E-C578-40D9-A517-3288D3971670}"/>
          </ac:graphicFrameMkLst>
        </pc:graphicFrameChg>
      </pc:sldChg>
      <pc:sldChg chg="modSp mod">
        <pc:chgData name="Marc Fleury" userId="335a8aec-5deb-4d9f-9ba9-77cccfbaaf53" providerId="ADAL" clId="{825729BE-3825-4447-882D-76B45047B951}" dt="2022-02-24T14:28:38.023" v="13374" actId="20577"/>
        <pc:sldMkLst>
          <pc:docMk/>
          <pc:sldMk cId="685366612" sldId="285"/>
        </pc:sldMkLst>
        <pc:spChg chg="mod">
          <ac:chgData name="Marc Fleury" userId="335a8aec-5deb-4d9f-9ba9-77cccfbaaf53" providerId="ADAL" clId="{825729BE-3825-4447-882D-76B45047B951}" dt="2022-02-24T14:28:38.023" v="13374" actId="20577"/>
          <ac:spMkLst>
            <pc:docMk/>
            <pc:sldMk cId="685366612" sldId="285"/>
            <ac:spMk id="5" creationId="{AC6D178E-9C3E-4FB6-8540-DCB867BE5D64}"/>
          </ac:spMkLst>
        </pc:spChg>
        <pc:spChg chg="mod">
          <ac:chgData name="Marc Fleury" userId="335a8aec-5deb-4d9f-9ba9-77cccfbaaf53" providerId="ADAL" clId="{825729BE-3825-4447-882D-76B45047B951}" dt="2022-02-10T16:23:58.945" v="937" actId="20577"/>
          <ac:spMkLst>
            <pc:docMk/>
            <pc:sldMk cId="685366612" sldId="285"/>
            <ac:spMk id="7" creationId="{DC3C9DD4-0649-4578-839F-8DE0F5634996}"/>
          </ac:spMkLst>
        </pc:spChg>
      </pc:sldChg>
      <pc:sldChg chg="addSp delSp modSp del mod">
        <pc:chgData name="Marc Fleury" userId="335a8aec-5deb-4d9f-9ba9-77cccfbaaf53" providerId="ADAL" clId="{825729BE-3825-4447-882D-76B45047B951}" dt="2022-02-24T21:29:20.979" v="13627" actId="2696"/>
        <pc:sldMkLst>
          <pc:docMk/>
          <pc:sldMk cId="1899504003" sldId="286"/>
        </pc:sldMkLst>
        <pc:graphicFrameChg chg="add mod">
          <ac:chgData name="Marc Fleury" userId="335a8aec-5deb-4d9f-9ba9-77cccfbaaf53" providerId="ADAL" clId="{825729BE-3825-4447-882D-76B45047B951}" dt="2022-02-10T17:02:21.920" v="942"/>
          <ac:graphicFrameMkLst>
            <pc:docMk/>
            <pc:sldMk cId="1899504003" sldId="286"/>
            <ac:graphicFrameMk id="7" creationId="{54EF2645-93FC-4CD8-97AA-06E37C873B0D}"/>
          </ac:graphicFrameMkLst>
        </pc:graphicFrameChg>
        <pc:graphicFrameChg chg="add mod">
          <ac:chgData name="Marc Fleury" userId="335a8aec-5deb-4d9f-9ba9-77cccfbaaf53" providerId="ADAL" clId="{825729BE-3825-4447-882D-76B45047B951}" dt="2022-02-10T17:03:42.734" v="959"/>
          <ac:graphicFrameMkLst>
            <pc:docMk/>
            <pc:sldMk cId="1899504003" sldId="286"/>
            <ac:graphicFrameMk id="8" creationId="{54EF2645-93FC-4CD8-97AA-06E37C873B0D}"/>
          </ac:graphicFrameMkLst>
        </pc:graphicFrameChg>
        <pc:graphicFrameChg chg="add del mod">
          <ac:chgData name="Marc Fleury" userId="335a8aec-5deb-4d9f-9ba9-77cccfbaaf53" providerId="ADAL" clId="{825729BE-3825-4447-882D-76B45047B951}" dt="2022-02-10T17:06:27.586" v="970" actId="478"/>
          <ac:graphicFrameMkLst>
            <pc:docMk/>
            <pc:sldMk cId="1899504003" sldId="286"/>
            <ac:graphicFrameMk id="9" creationId="{ADFD082A-A06B-43A8-B819-80D1D20A47DE}"/>
          </ac:graphicFrameMkLst>
        </pc:graphicFrameChg>
        <pc:graphicFrameChg chg="add mod">
          <ac:chgData name="Marc Fleury" userId="335a8aec-5deb-4d9f-9ba9-77cccfbaaf53" providerId="ADAL" clId="{825729BE-3825-4447-882D-76B45047B951}" dt="2022-02-10T17:05:29.783" v="969"/>
          <ac:graphicFrameMkLst>
            <pc:docMk/>
            <pc:sldMk cId="1899504003" sldId="286"/>
            <ac:graphicFrameMk id="10" creationId="{54EF2645-93FC-4CD8-97AA-06E37C873B0D}"/>
          </ac:graphicFrameMkLst>
        </pc:graphicFrameChg>
        <pc:graphicFrameChg chg="add mod">
          <ac:chgData name="Marc Fleury" userId="335a8aec-5deb-4d9f-9ba9-77cccfbaaf53" providerId="ADAL" clId="{825729BE-3825-4447-882D-76B45047B951}" dt="2022-02-10T17:07:58.648" v="981" actId="1076"/>
          <ac:graphicFrameMkLst>
            <pc:docMk/>
            <pc:sldMk cId="1899504003" sldId="286"/>
            <ac:graphicFrameMk id="11" creationId="{54EF2645-93FC-4CD8-97AA-06E37C873B0D}"/>
          </ac:graphicFrameMkLst>
        </pc:graphicFrameChg>
      </pc:sldChg>
      <pc:sldChg chg="modSp mod">
        <pc:chgData name="Marc Fleury" userId="335a8aec-5deb-4d9f-9ba9-77cccfbaaf53" providerId="ADAL" clId="{825729BE-3825-4447-882D-76B45047B951}" dt="2022-02-24T14:52:34.130" v="13402" actId="20577"/>
        <pc:sldMkLst>
          <pc:docMk/>
          <pc:sldMk cId="4065647241" sldId="288"/>
        </pc:sldMkLst>
        <pc:spChg chg="mod">
          <ac:chgData name="Marc Fleury" userId="335a8aec-5deb-4d9f-9ba9-77cccfbaaf53" providerId="ADAL" clId="{825729BE-3825-4447-882D-76B45047B951}" dt="2022-02-09T17:50:28.845" v="786" actId="20577"/>
          <ac:spMkLst>
            <pc:docMk/>
            <pc:sldMk cId="4065647241" sldId="288"/>
            <ac:spMk id="3" creationId="{0A45CB08-BE46-4770-A73A-6DA6811F8E99}"/>
          </ac:spMkLst>
        </pc:spChg>
        <pc:graphicFrameChg chg="mod modGraphic">
          <ac:chgData name="Marc Fleury" userId="335a8aec-5deb-4d9f-9ba9-77cccfbaaf53" providerId="ADAL" clId="{825729BE-3825-4447-882D-76B45047B951}" dt="2022-02-24T14:52:34.130" v="13402" actId="20577"/>
          <ac:graphicFrameMkLst>
            <pc:docMk/>
            <pc:sldMk cId="4065647241" sldId="288"/>
            <ac:graphicFrameMk id="5" creationId="{B32DF4F4-282E-40DD-986F-EA1AE6292C0F}"/>
          </ac:graphicFrameMkLst>
        </pc:graphicFrameChg>
      </pc:sldChg>
      <pc:sldChg chg="modSp mod">
        <pc:chgData name="Marc Fleury" userId="335a8aec-5deb-4d9f-9ba9-77cccfbaaf53" providerId="ADAL" clId="{825729BE-3825-4447-882D-76B45047B951}" dt="2022-02-24T14:11:05.989" v="13350" actId="115"/>
        <pc:sldMkLst>
          <pc:docMk/>
          <pc:sldMk cId="3758069464" sldId="310"/>
        </pc:sldMkLst>
        <pc:spChg chg="mod">
          <ac:chgData name="Marc Fleury" userId="335a8aec-5deb-4d9f-9ba9-77cccfbaaf53" providerId="ADAL" clId="{825729BE-3825-4447-882D-76B45047B951}" dt="2022-02-09T17:49:57.018" v="776" actId="20577"/>
          <ac:spMkLst>
            <pc:docMk/>
            <pc:sldMk cId="3758069464" sldId="310"/>
            <ac:spMk id="2" creationId="{072D0CDF-EDA4-4EF1-9D3B-DAF8C6A81D56}"/>
          </ac:spMkLst>
        </pc:spChg>
        <pc:spChg chg="mod">
          <ac:chgData name="Marc Fleury" userId="335a8aec-5deb-4d9f-9ba9-77cccfbaaf53" providerId="ADAL" clId="{825729BE-3825-4447-882D-76B45047B951}" dt="2022-02-24T14:11:05.989" v="13350" actId="115"/>
          <ac:spMkLst>
            <pc:docMk/>
            <pc:sldMk cId="3758069464" sldId="310"/>
            <ac:spMk id="3" creationId="{FC13F0EC-400E-4AF6-9292-6DB8EDDC6168}"/>
          </ac:spMkLst>
        </pc:spChg>
      </pc:sldChg>
      <pc:sldChg chg="modSp mod modNotes">
        <pc:chgData name="Marc Fleury" userId="335a8aec-5deb-4d9f-9ba9-77cccfbaaf53" providerId="ADAL" clId="{825729BE-3825-4447-882D-76B45047B951}" dt="2022-02-24T14:49:45.817" v="13375"/>
        <pc:sldMkLst>
          <pc:docMk/>
          <pc:sldMk cId="498225080" sldId="311"/>
        </pc:sldMkLst>
        <pc:spChg chg="mod">
          <ac:chgData name="Marc Fleury" userId="335a8aec-5deb-4d9f-9ba9-77cccfbaaf53" providerId="ADAL" clId="{825729BE-3825-4447-882D-76B45047B951}" dt="2022-02-09T17:49:21.343" v="762" actId="20577"/>
          <ac:spMkLst>
            <pc:docMk/>
            <pc:sldMk cId="498225080" sldId="311"/>
            <ac:spMk id="2" creationId="{A3B3A1F1-1AE2-451C-B9A4-C3735864BD42}"/>
          </ac:spMkLst>
        </pc:spChg>
        <pc:graphicFrameChg chg="mod modGraphic">
          <ac:chgData name="Marc Fleury" userId="335a8aec-5deb-4d9f-9ba9-77cccfbaaf53" providerId="ADAL" clId="{825729BE-3825-4447-882D-76B45047B951}" dt="2022-02-24T14:49:45.817" v="13375"/>
          <ac:graphicFrameMkLst>
            <pc:docMk/>
            <pc:sldMk cId="498225080" sldId="311"/>
            <ac:graphicFrameMk id="8" creationId="{EEA5E0F2-53BD-4E80-9DBC-B33160635E16}"/>
          </ac:graphicFrameMkLst>
        </pc:graphicFrameChg>
      </pc:sldChg>
      <pc:sldChg chg="modSp mod">
        <pc:chgData name="Marc Fleury" userId="335a8aec-5deb-4d9f-9ba9-77cccfbaaf53" providerId="ADAL" clId="{825729BE-3825-4447-882D-76B45047B951}" dt="2022-02-24T14:49:45.817" v="13375"/>
        <pc:sldMkLst>
          <pc:docMk/>
          <pc:sldMk cId="4076197397" sldId="312"/>
        </pc:sldMkLst>
        <pc:spChg chg="mod">
          <ac:chgData name="Marc Fleury" userId="335a8aec-5deb-4d9f-9ba9-77cccfbaaf53" providerId="ADAL" clId="{825729BE-3825-4447-882D-76B45047B951}" dt="2022-02-09T17:49:28" v="764" actId="20577"/>
          <ac:spMkLst>
            <pc:docMk/>
            <pc:sldMk cId="4076197397" sldId="312"/>
            <ac:spMk id="2" creationId="{A3B3A1F1-1AE2-451C-B9A4-C3735864BD42}"/>
          </ac:spMkLst>
        </pc:spChg>
        <pc:spChg chg="mod">
          <ac:chgData name="Marc Fleury" userId="335a8aec-5deb-4d9f-9ba9-77cccfbaaf53" providerId="ADAL" clId="{825729BE-3825-4447-882D-76B45047B951}" dt="2022-02-14T16:55:32.981" v="8087" actId="20577"/>
          <ac:spMkLst>
            <pc:docMk/>
            <pc:sldMk cId="4076197397" sldId="312"/>
            <ac:spMk id="8" creationId="{10EB2A53-52CA-4DC8-81E2-15B49FE4BDBF}"/>
          </ac:spMkLst>
        </pc:spChg>
        <pc:graphicFrameChg chg="mod modGraphic">
          <ac:chgData name="Marc Fleury" userId="335a8aec-5deb-4d9f-9ba9-77cccfbaaf53" providerId="ADAL" clId="{825729BE-3825-4447-882D-76B45047B951}" dt="2022-02-24T14:49:45.817" v="13375"/>
          <ac:graphicFrameMkLst>
            <pc:docMk/>
            <pc:sldMk cId="4076197397" sldId="312"/>
            <ac:graphicFrameMk id="7" creationId="{970FD1C4-EB97-4290-9F05-585FF8395F8C}"/>
          </ac:graphicFrameMkLst>
        </pc:graphicFrameChg>
      </pc:sldChg>
      <pc:sldChg chg="modSp mod">
        <pc:chgData name="Marc Fleury" userId="335a8aec-5deb-4d9f-9ba9-77cccfbaaf53" providerId="ADAL" clId="{825729BE-3825-4447-882D-76B45047B951}" dt="2022-02-24T14:52:04.479" v="13400" actId="20577"/>
        <pc:sldMkLst>
          <pc:docMk/>
          <pc:sldMk cId="3654122640" sldId="313"/>
        </pc:sldMkLst>
        <pc:spChg chg="mod">
          <ac:chgData name="Marc Fleury" userId="335a8aec-5deb-4d9f-9ba9-77cccfbaaf53" providerId="ADAL" clId="{825729BE-3825-4447-882D-76B45047B951}" dt="2022-02-09T17:49:33.740" v="766" actId="20577"/>
          <ac:spMkLst>
            <pc:docMk/>
            <pc:sldMk cId="3654122640" sldId="313"/>
            <ac:spMk id="2" creationId="{A3B3A1F1-1AE2-451C-B9A4-C3735864BD42}"/>
          </ac:spMkLst>
        </pc:spChg>
        <pc:graphicFrameChg chg="mod modGraphic">
          <ac:chgData name="Marc Fleury" userId="335a8aec-5deb-4d9f-9ba9-77cccfbaaf53" providerId="ADAL" clId="{825729BE-3825-4447-882D-76B45047B951}" dt="2022-02-24T14:52:04.479" v="13400" actId="20577"/>
          <ac:graphicFrameMkLst>
            <pc:docMk/>
            <pc:sldMk cId="3654122640" sldId="313"/>
            <ac:graphicFrameMk id="7" creationId="{3F01C49B-6519-4D4B-9F9E-5518DB2D148E}"/>
          </ac:graphicFrameMkLst>
        </pc:graphicFrameChg>
      </pc:sldChg>
      <pc:sldChg chg="modSp mod">
        <pc:chgData name="Marc Fleury" userId="335a8aec-5deb-4d9f-9ba9-77cccfbaaf53" providerId="ADAL" clId="{825729BE-3825-4447-882D-76B45047B951}" dt="2022-02-24T14:49:45.817" v="13375"/>
        <pc:sldMkLst>
          <pc:docMk/>
          <pc:sldMk cId="3030409156" sldId="314"/>
        </pc:sldMkLst>
        <pc:spChg chg="mod">
          <ac:chgData name="Marc Fleury" userId="335a8aec-5deb-4d9f-9ba9-77cccfbaaf53" providerId="ADAL" clId="{825729BE-3825-4447-882D-76B45047B951}" dt="2022-02-14T18:13:18.306" v="9576" actId="20577"/>
          <ac:spMkLst>
            <pc:docMk/>
            <pc:sldMk cId="3030409156" sldId="314"/>
            <ac:spMk id="2" creationId="{A3B3A1F1-1AE2-451C-B9A4-C3735864BD42}"/>
          </ac:spMkLst>
        </pc:spChg>
        <pc:graphicFrameChg chg="mod modGraphic">
          <ac:chgData name="Marc Fleury" userId="335a8aec-5deb-4d9f-9ba9-77cccfbaaf53" providerId="ADAL" clId="{825729BE-3825-4447-882D-76B45047B951}" dt="2022-02-24T14:49:45.817" v="13375"/>
          <ac:graphicFrameMkLst>
            <pc:docMk/>
            <pc:sldMk cId="3030409156" sldId="314"/>
            <ac:graphicFrameMk id="7" creationId="{22B1120C-D35A-4874-BD6E-780021A56E39}"/>
          </ac:graphicFrameMkLst>
        </pc:graphicFrameChg>
      </pc:sldChg>
      <pc:sldChg chg="modSp mod">
        <pc:chgData name="Marc Fleury" userId="335a8aec-5deb-4d9f-9ba9-77cccfbaaf53" providerId="ADAL" clId="{825729BE-3825-4447-882D-76B45047B951}" dt="2022-02-24T14:49:45.817" v="13375"/>
        <pc:sldMkLst>
          <pc:docMk/>
          <pc:sldMk cId="476404194" sldId="316"/>
        </pc:sldMkLst>
        <pc:spChg chg="mod">
          <ac:chgData name="Marc Fleury" userId="335a8aec-5deb-4d9f-9ba9-77cccfbaaf53" providerId="ADAL" clId="{825729BE-3825-4447-882D-76B45047B951}" dt="2022-02-09T17:49:42.909" v="770" actId="20577"/>
          <ac:spMkLst>
            <pc:docMk/>
            <pc:sldMk cId="476404194" sldId="316"/>
            <ac:spMk id="2" creationId="{A3B3A1F1-1AE2-451C-B9A4-C3735864BD42}"/>
          </ac:spMkLst>
        </pc:spChg>
        <pc:graphicFrameChg chg="mod modGraphic">
          <ac:chgData name="Marc Fleury" userId="335a8aec-5deb-4d9f-9ba9-77cccfbaaf53" providerId="ADAL" clId="{825729BE-3825-4447-882D-76B45047B951}" dt="2022-02-24T14:49:45.817" v="13375"/>
          <ac:graphicFrameMkLst>
            <pc:docMk/>
            <pc:sldMk cId="476404194" sldId="316"/>
            <ac:graphicFrameMk id="8" creationId="{5250DED4-9186-4229-8388-6AB2D1406896}"/>
          </ac:graphicFrameMkLst>
        </pc:graphicFrameChg>
      </pc:sldChg>
      <pc:sldChg chg="modSp mod">
        <pc:chgData name="Marc Fleury" userId="335a8aec-5deb-4d9f-9ba9-77cccfbaaf53" providerId="ADAL" clId="{825729BE-3825-4447-882D-76B45047B951}" dt="2022-02-24T14:51:33.451" v="13378" actId="20577"/>
        <pc:sldMkLst>
          <pc:docMk/>
          <pc:sldMk cId="3145231285" sldId="321"/>
        </pc:sldMkLst>
        <pc:spChg chg="mod">
          <ac:chgData name="Marc Fleury" userId="335a8aec-5deb-4d9f-9ba9-77cccfbaaf53" providerId="ADAL" clId="{825729BE-3825-4447-882D-76B45047B951}" dt="2022-02-14T18:13:34.689" v="9578" actId="20577"/>
          <ac:spMkLst>
            <pc:docMk/>
            <pc:sldMk cId="3145231285" sldId="321"/>
            <ac:spMk id="2" creationId="{53345F98-6786-4C54-A54A-86A090DDFB54}"/>
          </ac:spMkLst>
        </pc:spChg>
        <pc:graphicFrameChg chg="mod modGraphic">
          <ac:chgData name="Marc Fleury" userId="335a8aec-5deb-4d9f-9ba9-77cccfbaaf53" providerId="ADAL" clId="{825729BE-3825-4447-882D-76B45047B951}" dt="2022-02-24T14:51:33.451" v="13378" actId="20577"/>
          <ac:graphicFrameMkLst>
            <pc:docMk/>
            <pc:sldMk cId="3145231285" sldId="321"/>
            <ac:graphicFrameMk id="7" creationId="{C8E6E79D-5EFC-47CC-840A-0C4E026939BE}"/>
          </ac:graphicFrameMkLst>
        </pc:graphicFrameChg>
      </pc:sldChg>
      <pc:sldChg chg="modSp mod">
        <pc:chgData name="Marc Fleury" userId="335a8aec-5deb-4d9f-9ba9-77cccfbaaf53" providerId="ADAL" clId="{825729BE-3825-4447-882D-76B45047B951}" dt="2022-02-24T14:49:45.817" v="13375"/>
        <pc:sldMkLst>
          <pc:docMk/>
          <pc:sldMk cId="1490653087" sldId="327"/>
        </pc:sldMkLst>
        <pc:spChg chg="mod">
          <ac:chgData name="Marc Fleury" userId="335a8aec-5deb-4d9f-9ba9-77cccfbaaf53" providerId="ADAL" clId="{825729BE-3825-4447-882D-76B45047B951}" dt="2022-02-09T17:49:38.297" v="768" actId="20577"/>
          <ac:spMkLst>
            <pc:docMk/>
            <pc:sldMk cId="1490653087" sldId="327"/>
            <ac:spMk id="2" creationId="{47362908-533A-4111-B770-AD7BD9E5F12A}"/>
          </ac:spMkLst>
        </pc:spChg>
        <pc:graphicFrameChg chg="mod modGraphic">
          <ac:chgData name="Marc Fleury" userId="335a8aec-5deb-4d9f-9ba9-77cccfbaaf53" providerId="ADAL" clId="{825729BE-3825-4447-882D-76B45047B951}" dt="2022-02-24T14:49:45.817" v="13375"/>
          <ac:graphicFrameMkLst>
            <pc:docMk/>
            <pc:sldMk cId="1490653087" sldId="327"/>
            <ac:graphicFrameMk id="5" creationId="{5470E258-3849-445C-91F9-6043FBA8A0D8}"/>
          </ac:graphicFrameMkLst>
        </pc:graphicFrameChg>
      </pc:sldChg>
      <pc:sldChg chg="modSp mod">
        <pc:chgData name="Marc Fleury" userId="335a8aec-5deb-4d9f-9ba9-77cccfbaaf53" providerId="ADAL" clId="{825729BE-3825-4447-882D-76B45047B951}" dt="2022-02-24T14:49:45.817" v="13375"/>
        <pc:sldMkLst>
          <pc:docMk/>
          <pc:sldMk cId="1774743919" sldId="328"/>
        </pc:sldMkLst>
        <pc:spChg chg="mod">
          <ac:chgData name="Marc Fleury" userId="335a8aec-5deb-4d9f-9ba9-77cccfbaaf53" providerId="ADAL" clId="{825729BE-3825-4447-882D-76B45047B951}" dt="2022-02-09T17:49:47.309" v="772" actId="20577"/>
          <ac:spMkLst>
            <pc:docMk/>
            <pc:sldMk cId="1774743919" sldId="328"/>
            <ac:spMk id="2" creationId="{E1EE8E38-F8C1-4E31-9306-44D319653124}"/>
          </ac:spMkLst>
        </pc:spChg>
        <pc:graphicFrameChg chg="mod modGraphic">
          <ac:chgData name="Marc Fleury" userId="335a8aec-5deb-4d9f-9ba9-77cccfbaaf53" providerId="ADAL" clId="{825729BE-3825-4447-882D-76B45047B951}" dt="2022-02-24T14:49:45.817" v="13375"/>
          <ac:graphicFrameMkLst>
            <pc:docMk/>
            <pc:sldMk cId="1774743919" sldId="328"/>
            <ac:graphicFrameMk id="7" creationId="{27A027E9-6341-4A3A-85C7-088AFA4CDDF0}"/>
          </ac:graphicFrameMkLst>
        </pc:graphicFrameChg>
      </pc:sldChg>
      <pc:sldChg chg="modSp">
        <pc:chgData name="Marc Fleury" userId="335a8aec-5deb-4d9f-9ba9-77cccfbaaf53" providerId="ADAL" clId="{825729BE-3825-4447-882D-76B45047B951}" dt="2022-02-09T17:47:09.209" v="736" actId="20577"/>
        <pc:sldMkLst>
          <pc:docMk/>
          <pc:sldMk cId="3453305689" sldId="357"/>
        </pc:sldMkLst>
        <pc:graphicFrameChg chg="mod">
          <ac:chgData name="Marc Fleury" userId="335a8aec-5deb-4d9f-9ba9-77cccfbaaf53" providerId="ADAL" clId="{825729BE-3825-4447-882D-76B45047B951}" dt="2022-02-09T17:47:09.209" v="736" actId="20577"/>
          <ac:graphicFrameMkLst>
            <pc:docMk/>
            <pc:sldMk cId="3453305689" sldId="357"/>
            <ac:graphicFrameMk id="5" creationId="{F9DD286A-38C5-4AE9-912F-786520EC83A8}"/>
          </ac:graphicFrameMkLst>
        </pc:graphicFrameChg>
      </pc:sldChg>
      <pc:sldChg chg="modSp mod">
        <pc:chgData name="Marc Fleury" userId="335a8aec-5deb-4d9f-9ba9-77cccfbaaf53" providerId="ADAL" clId="{825729BE-3825-4447-882D-76B45047B951}" dt="2022-02-10T21:50:40.679" v="4922" actId="2711"/>
        <pc:sldMkLst>
          <pc:docMk/>
          <pc:sldMk cId="3751120210" sldId="360"/>
        </pc:sldMkLst>
        <pc:spChg chg="mod">
          <ac:chgData name="Marc Fleury" userId="335a8aec-5deb-4d9f-9ba9-77cccfbaaf53" providerId="ADAL" clId="{825729BE-3825-4447-882D-76B45047B951}" dt="2022-02-09T17:50:19.914" v="784" actId="20577"/>
          <ac:spMkLst>
            <pc:docMk/>
            <pc:sldMk cId="3751120210" sldId="360"/>
            <ac:spMk id="2" creationId="{6A13486E-CFB2-4A44-8865-D35F60D9E35A}"/>
          </ac:spMkLst>
        </pc:spChg>
        <pc:graphicFrameChg chg="modGraphic">
          <ac:chgData name="Marc Fleury" userId="335a8aec-5deb-4d9f-9ba9-77cccfbaaf53" providerId="ADAL" clId="{825729BE-3825-4447-882D-76B45047B951}" dt="2022-02-10T21:50:40.679" v="4922" actId="2711"/>
          <ac:graphicFrameMkLst>
            <pc:docMk/>
            <pc:sldMk cId="3751120210" sldId="360"/>
            <ac:graphicFrameMk id="5" creationId="{96DE33C9-819A-4D2E-AB1B-9947A5862A54}"/>
          </ac:graphicFrameMkLst>
        </pc:graphicFrameChg>
      </pc:sldChg>
      <pc:sldChg chg="addSp delSp modSp mod">
        <pc:chgData name="Marc Fleury" userId="335a8aec-5deb-4d9f-9ba9-77cccfbaaf53" providerId="ADAL" clId="{825729BE-3825-4447-882D-76B45047B951}" dt="2022-02-24T14:17:06.822" v="13353" actId="14734"/>
        <pc:sldMkLst>
          <pc:docMk/>
          <pc:sldMk cId="529892679" sldId="361"/>
        </pc:sldMkLst>
        <pc:spChg chg="mod">
          <ac:chgData name="Marc Fleury" userId="335a8aec-5deb-4d9f-9ba9-77cccfbaaf53" providerId="ADAL" clId="{825729BE-3825-4447-882D-76B45047B951}" dt="2022-02-14T19:11:37.857" v="11153" actId="20577"/>
          <ac:spMkLst>
            <pc:docMk/>
            <pc:sldMk cId="529892679" sldId="361"/>
            <ac:spMk id="2" creationId="{2C82C422-F308-4ED7-9CE9-D98A8DE55361}"/>
          </ac:spMkLst>
        </pc:spChg>
        <pc:graphicFrameChg chg="add del mod modGraphic">
          <ac:chgData name="Marc Fleury" userId="335a8aec-5deb-4d9f-9ba9-77cccfbaaf53" providerId="ADAL" clId="{825729BE-3825-4447-882D-76B45047B951}" dt="2022-02-24T14:17:06.822" v="13353" actId="14734"/>
          <ac:graphicFrameMkLst>
            <pc:docMk/>
            <pc:sldMk cId="529892679" sldId="361"/>
            <ac:graphicFrameMk id="5" creationId="{71DBAE6B-B009-4931-B57F-8C4B59CD661F}"/>
          </ac:graphicFrameMkLst>
        </pc:graphicFrameChg>
      </pc:sldChg>
      <pc:sldChg chg="modSp mod">
        <pc:chgData name="Marc Fleury" userId="335a8aec-5deb-4d9f-9ba9-77cccfbaaf53" providerId="ADAL" clId="{825729BE-3825-4447-882D-76B45047B951}" dt="2022-02-24T14:50:38.229" v="13377" actId="20577"/>
        <pc:sldMkLst>
          <pc:docMk/>
          <pc:sldMk cId="2757994215" sldId="362"/>
        </pc:sldMkLst>
        <pc:spChg chg="mod">
          <ac:chgData name="Marc Fleury" userId="335a8aec-5deb-4d9f-9ba9-77cccfbaaf53" providerId="ADAL" clId="{825729BE-3825-4447-882D-76B45047B951}" dt="2022-02-09T16:57:24.112" v="1" actId="20577"/>
          <ac:spMkLst>
            <pc:docMk/>
            <pc:sldMk cId="2757994215" sldId="362"/>
            <ac:spMk id="4" creationId="{46D3FF10-AA8A-4FAE-AD43-C142F8B5A332}"/>
          </ac:spMkLst>
        </pc:spChg>
        <pc:graphicFrameChg chg="mod modGraphic">
          <ac:chgData name="Marc Fleury" userId="335a8aec-5deb-4d9f-9ba9-77cccfbaaf53" providerId="ADAL" clId="{825729BE-3825-4447-882D-76B45047B951}" dt="2022-02-24T14:50:38.229" v="13377" actId="20577"/>
          <ac:graphicFrameMkLst>
            <pc:docMk/>
            <pc:sldMk cId="2757994215" sldId="362"/>
            <ac:graphicFrameMk id="6" creationId="{2E253177-7447-4B55-97CB-3950632769DF}"/>
          </ac:graphicFrameMkLst>
        </pc:graphicFrameChg>
      </pc:sldChg>
      <pc:sldChg chg="modSp mod">
        <pc:chgData name="Marc Fleury" userId="335a8aec-5deb-4d9f-9ba9-77cccfbaaf53" providerId="ADAL" clId="{825729BE-3825-4447-882D-76B45047B951}" dt="2022-02-10T21:57:27.366" v="5210" actId="20577"/>
        <pc:sldMkLst>
          <pc:docMk/>
          <pc:sldMk cId="752427093" sldId="373"/>
        </pc:sldMkLst>
        <pc:spChg chg="mod">
          <ac:chgData name="Marc Fleury" userId="335a8aec-5deb-4d9f-9ba9-77cccfbaaf53" providerId="ADAL" clId="{825729BE-3825-4447-882D-76B45047B951}" dt="2022-02-10T21:57:27.366" v="5210" actId="20577"/>
          <ac:spMkLst>
            <pc:docMk/>
            <pc:sldMk cId="752427093" sldId="373"/>
            <ac:spMk id="2" creationId="{66903D59-B98C-49A3-B179-A73F975F49E5}"/>
          </ac:spMkLst>
        </pc:spChg>
        <pc:graphicFrameChg chg="modGraphic">
          <ac:chgData name="Marc Fleury" userId="335a8aec-5deb-4d9f-9ba9-77cccfbaaf53" providerId="ADAL" clId="{825729BE-3825-4447-882D-76B45047B951}" dt="2022-02-10T21:57:20.451" v="5208" actId="2711"/>
          <ac:graphicFrameMkLst>
            <pc:docMk/>
            <pc:sldMk cId="752427093" sldId="373"/>
            <ac:graphicFrameMk id="5" creationId="{A33788C8-3B72-4C24-AFE8-6F96B85554D4}"/>
          </ac:graphicFrameMkLst>
        </pc:graphicFrameChg>
      </pc:sldChg>
      <pc:sldChg chg="modSp mod">
        <pc:chgData name="Marc Fleury" userId="335a8aec-5deb-4d9f-9ba9-77cccfbaaf53" providerId="ADAL" clId="{825729BE-3825-4447-882D-76B45047B951}" dt="2022-02-24T14:52:23.067" v="13401" actId="20577"/>
        <pc:sldMkLst>
          <pc:docMk/>
          <pc:sldMk cId="3637082904" sldId="374"/>
        </pc:sldMkLst>
        <pc:spChg chg="mod">
          <ac:chgData name="Marc Fleury" userId="335a8aec-5deb-4d9f-9ba9-77cccfbaaf53" providerId="ADAL" clId="{825729BE-3825-4447-882D-76B45047B951}" dt="2022-02-24T14:52:23.067" v="13401" actId="20577"/>
          <ac:spMkLst>
            <pc:docMk/>
            <pc:sldMk cId="3637082904" sldId="374"/>
            <ac:spMk id="2" creationId="{7CC4AA92-7FE1-4B74-B8EF-7134F03571BF}"/>
          </ac:spMkLst>
        </pc:spChg>
        <pc:graphicFrameChg chg="mod modGraphic">
          <ac:chgData name="Marc Fleury" userId="335a8aec-5deb-4d9f-9ba9-77cccfbaaf53" providerId="ADAL" clId="{825729BE-3825-4447-882D-76B45047B951}" dt="2022-02-24T14:49:45.817" v="13375"/>
          <ac:graphicFrameMkLst>
            <pc:docMk/>
            <pc:sldMk cId="3637082904" sldId="374"/>
            <ac:graphicFrameMk id="5" creationId="{73F9022C-396F-4901-8430-8F6DF89CE3C8}"/>
          </ac:graphicFrameMkLst>
        </pc:graphicFrameChg>
      </pc:sldChg>
      <pc:sldChg chg="addSp delSp modSp mod">
        <pc:chgData name="Marc Fleury" userId="335a8aec-5deb-4d9f-9ba9-77cccfbaaf53" providerId="ADAL" clId="{825729BE-3825-4447-882D-76B45047B951}" dt="2022-02-10T20:42:36.459" v="1963" actId="692"/>
        <pc:sldMkLst>
          <pc:docMk/>
          <pc:sldMk cId="1879568836" sldId="376"/>
        </pc:sldMkLst>
        <pc:spChg chg="mod">
          <ac:chgData name="Marc Fleury" userId="335a8aec-5deb-4d9f-9ba9-77cccfbaaf53" providerId="ADAL" clId="{825729BE-3825-4447-882D-76B45047B951}" dt="2022-02-09T17:48:48.752" v="756" actId="20577"/>
          <ac:spMkLst>
            <pc:docMk/>
            <pc:sldMk cId="1879568836" sldId="376"/>
            <ac:spMk id="3" creationId="{B0A6A88C-E4E0-4D20-BC30-D24FC1372B95}"/>
          </ac:spMkLst>
        </pc:spChg>
        <pc:graphicFrameChg chg="add del mod">
          <ac:chgData name="Marc Fleury" userId="335a8aec-5deb-4d9f-9ba9-77cccfbaaf53" providerId="ADAL" clId="{825729BE-3825-4447-882D-76B45047B951}" dt="2022-02-10T18:27:03.090" v="1713" actId="478"/>
          <ac:graphicFrameMkLst>
            <pc:docMk/>
            <pc:sldMk cId="1879568836" sldId="376"/>
            <ac:graphicFrameMk id="5" creationId="{3E6697F0-7CFE-454D-9D10-54DD2C2C3301}"/>
          </ac:graphicFrameMkLst>
        </pc:graphicFrameChg>
        <pc:graphicFrameChg chg="add mod">
          <ac:chgData name="Marc Fleury" userId="335a8aec-5deb-4d9f-9ba9-77cccfbaaf53" providerId="ADAL" clId="{825729BE-3825-4447-882D-76B45047B951}" dt="2022-02-10T20:42:36.459" v="1963" actId="692"/>
          <ac:graphicFrameMkLst>
            <pc:docMk/>
            <pc:sldMk cId="1879568836" sldId="376"/>
            <ac:graphicFrameMk id="6" creationId="{3E6697F0-7CFE-454D-9D10-54DD2C2C3301}"/>
          </ac:graphicFrameMkLst>
        </pc:graphicFrameChg>
        <pc:graphicFrameChg chg="del">
          <ac:chgData name="Marc Fleury" userId="335a8aec-5deb-4d9f-9ba9-77cccfbaaf53" providerId="ADAL" clId="{825729BE-3825-4447-882D-76B45047B951}" dt="2022-02-10T18:25:44.293" v="1706" actId="478"/>
          <ac:graphicFrameMkLst>
            <pc:docMk/>
            <pc:sldMk cId="1879568836" sldId="376"/>
            <ac:graphicFrameMk id="7" creationId="{360C22FD-6D4D-41BB-BC32-330FC0BF6371}"/>
          </ac:graphicFrameMkLst>
        </pc:graphicFrameChg>
      </pc:sldChg>
      <pc:sldChg chg="addSp delSp modSp mod">
        <pc:chgData name="Marc Fleury" userId="335a8aec-5deb-4d9f-9ba9-77cccfbaaf53" providerId="ADAL" clId="{825729BE-3825-4447-882D-76B45047B951}" dt="2022-02-24T14:49:45.817" v="13375"/>
        <pc:sldMkLst>
          <pc:docMk/>
          <pc:sldMk cId="2353981204" sldId="377"/>
        </pc:sldMkLst>
        <pc:spChg chg="mod">
          <ac:chgData name="Marc Fleury" userId="335a8aec-5deb-4d9f-9ba9-77cccfbaaf53" providerId="ADAL" clId="{825729BE-3825-4447-882D-76B45047B951}" dt="2022-02-24T14:49:45.817" v="13375"/>
          <ac:spMkLst>
            <pc:docMk/>
            <pc:sldMk cId="2353981204" sldId="377"/>
            <ac:spMk id="3" creationId="{C09D52BD-9EBA-472D-A5FA-788EC3E2DEB5}"/>
          </ac:spMkLst>
        </pc:spChg>
        <pc:graphicFrameChg chg="add del mod">
          <ac:chgData name="Marc Fleury" userId="335a8aec-5deb-4d9f-9ba9-77cccfbaaf53" providerId="ADAL" clId="{825729BE-3825-4447-882D-76B45047B951}" dt="2022-02-10T18:18:36.236" v="1684" actId="478"/>
          <ac:graphicFrameMkLst>
            <pc:docMk/>
            <pc:sldMk cId="2353981204" sldId="377"/>
            <ac:graphicFrameMk id="5" creationId="{C8FEFCC1-F8E7-42EF-BF8D-1A4E7EBAC3A8}"/>
          </ac:graphicFrameMkLst>
        </pc:graphicFrameChg>
        <pc:graphicFrameChg chg="add mod">
          <ac:chgData name="Marc Fleury" userId="335a8aec-5deb-4d9f-9ba9-77cccfbaaf53" providerId="ADAL" clId="{825729BE-3825-4447-882D-76B45047B951}" dt="2022-02-10T20:43:04.251" v="1964"/>
          <ac:graphicFrameMkLst>
            <pc:docMk/>
            <pc:sldMk cId="2353981204" sldId="377"/>
            <ac:graphicFrameMk id="6" creationId="{C8FEFCC1-F8E7-42EF-BF8D-1A4E7EBAC3A8}"/>
          </ac:graphicFrameMkLst>
        </pc:graphicFrameChg>
        <pc:graphicFrameChg chg="del">
          <ac:chgData name="Marc Fleury" userId="335a8aec-5deb-4d9f-9ba9-77cccfbaaf53" providerId="ADAL" clId="{825729BE-3825-4447-882D-76B45047B951}" dt="2022-02-10T18:15:16.460" v="1673" actId="478"/>
          <ac:graphicFrameMkLst>
            <pc:docMk/>
            <pc:sldMk cId="2353981204" sldId="377"/>
            <ac:graphicFrameMk id="7" creationId="{4D7BAE0E-86FD-4ACC-9CE0-A1083F74287A}"/>
          </ac:graphicFrameMkLst>
        </pc:graphicFrameChg>
      </pc:sldChg>
      <pc:sldChg chg="addSp delSp modSp mod">
        <pc:chgData name="Marc Fleury" userId="335a8aec-5deb-4d9f-9ba9-77cccfbaaf53" providerId="ADAL" clId="{825729BE-3825-4447-882D-76B45047B951}" dt="2022-02-10T20:45:16.200" v="1988" actId="692"/>
        <pc:sldMkLst>
          <pc:docMk/>
          <pc:sldMk cId="579848122" sldId="379"/>
        </pc:sldMkLst>
        <pc:spChg chg="mod">
          <ac:chgData name="Marc Fleury" userId="335a8aec-5deb-4d9f-9ba9-77cccfbaaf53" providerId="ADAL" clId="{825729BE-3825-4447-882D-76B45047B951}" dt="2022-02-09T17:49:15.931" v="760" actId="20577"/>
          <ac:spMkLst>
            <pc:docMk/>
            <pc:sldMk cId="579848122" sldId="379"/>
            <ac:spMk id="3" creationId="{7A3AC149-6D2C-47DE-8577-B77863FF6818}"/>
          </ac:spMkLst>
        </pc:spChg>
        <pc:graphicFrameChg chg="add del mod">
          <ac:chgData name="Marc Fleury" userId="335a8aec-5deb-4d9f-9ba9-77cccfbaaf53" providerId="ADAL" clId="{825729BE-3825-4447-882D-76B45047B951}" dt="2022-02-10T18:34:13.478" v="1733" actId="478"/>
          <ac:graphicFrameMkLst>
            <pc:docMk/>
            <pc:sldMk cId="579848122" sldId="379"/>
            <ac:graphicFrameMk id="5" creationId="{478CA39A-A9E6-4AF3-831D-2E1A7DAF5A68}"/>
          </ac:graphicFrameMkLst>
        </pc:graphicFrameChg>
        <pc:graphicFrameChg chg="add del mod">
          <ac:chgData name="Marc Fleury" userId="335a8aec-5deb-4d9f-9ba9-77cccfbaaf53" providerId="ADAL" clId="{825729BE-3825-4447-882D-76B45047B951}" dt="2022-02-10T19:12:04.733" v="1740" actId="478"/>
          <ac:graphicFrameMkLst>
            <pc:docMk/>
            <pc:sldMk cId="579848122" sldId="379"/>
            <ac:graphicFrameMk id="6" creationId="{478CA39A-A9E6-4AF3-831D-2E1A7DAF5A68}"/>
          </ac:graphicFrameMkLst>
        </pc:graphicFrameChg>
        <pc:graphicFrameChg chg="del">
          <ac:chgData name="Marc Fleury" userId="335a8aec-5deb-4d9f-9ba9-77cccfbaaf53" providerId="ADAL" clId="{825729BE-3825-4447-882D-76B45047B951}" dt="2022-02-10T18:31:24.204" v="1725" actId="478"/>
          <ac:graphicFrameMkLst>
            <pc:docMk/>
            <pc:sldMk cId="579848122" sldId="379"/>
            <ac:graphicFrameMk id="7" creationId="{A3CA7402-FC04-49B4-8F22-16D5A7AD3CB3}"/>
          </ac:graphicFrameMkLst>
        </pc:graphicFrameChg>
        <pc:graphicFrameChg chg="add mod">
          <ac:chgData name="Marc Fleury" userId="335a8aec-5deb-4d9f-9ba9-77cccfbaaf53" providerId="ADAL" clId="{825729BE-3825-4447-882D-76B45047B951}" dt="2022-02-10T20:45:16.200" v="1988" actId="692"/>
          <ac:graphicFrameMkLst>
            <pc:docMk/>
            <pc:sldMk cId="579848122" sldId="379"/>
            <ac:graphicFrameMk id="8" creationId="{478CA39A-A9E6-4AF3-831D-2E1A7DAF5A68}"/>
          </ac:graphicFrameMkLst>
        </pc:graphicFrameChg>
      </pc:sldChg>
      <pc:sldChg chg="addSp delSp modSp mod">
        <pc:chgData name="Marc Fleury" userId="335a8aec-5deb-4d9f-9ba9-77cccfbaaf53" providerId="ADAL" clId="{825729BE-3825-4447-882D-76B45047B951}" dt="2022-02-10T21:44:55.128" v="4572" actId="20577"/>
        <pc:sldMkLst>
          <pc:docMk/>
          <pc:sldMk cId="1225350201" sldId="380"/>
        </pc:sldMkLst>
        <pc:spChg chg="mod">
          <ac:chgData name="Marc Fleury" userId="335a8aec-5deb-4d9f-9ba9-77cccfbaaf53" providerId="ADAL" clId="{825729BE-3825-4447-882D-76B45047B951}" dt="2022-02-10T21:44:55.128" v="4572" actId="20577"/>
          <ac:spMkLst>
            <pc:docMk/>
            <pc:sldMk cId="1225350201" sldId="380"/>
            <ac:spMk id="8" creationId="{07C67C9C-ADE2-4841-9F27-8265B5571561}"/>
          </ac:spMkLst>
        </pc:spChg>
        <pc:graphicFrameChg chg="add del mod">
          <ac:chgData name="Marc Fleury" userId="335a8aec-5deb-4d9f-9ba9-77cccfbaaf53" providerId="ADAL" clId="{825729BE-3825-4447-882D-76B45047B951}" dt="2022-02-10T21:23:31.834" v="3342"/>
          <ac:graphicFrameMkLst>
            <pc:docMk/>
            <pc:sldMk cId="1225350201" sldId="380"/>
            <ac:graphicFrameMk id="4" creationId="{E3094F6B-2556-4A4E-A1E8-5C1CE1167CF4}"/>
          </ac:graphicFrameMkLst>
        </pc:graphicFrameChg>
        <pc:graphicFrameChg chg="add del mod modGraphic">
          <ac:chgData name="Marc Fleury" userId="335a8aec-5deb-4d9f-9ba9-77cccfbaaf53" providerId="ADAL" clId="{825729BE-3825-4447-882D-76B45047B951}" dt="2022-02-10T21:24:03.911" v="3351"/>
          <ac:graphicFrameMkLst>
            <pc:docMk/>
            <pc:sldMk cId="1225350201" sldId="380"/>
            <ac:graphicFrameMk id="5" creationId="{104A2C75-7F56-4411-9630-AAA810F7E3A0}"/>
          </ac:graphicFrameMkLst>
        </pc:graphicFrameChg>
      </pc:sldChg>
      <pc:sldChg chg="modSp mod">
        <pc:chgData name="Marc Fleury" userId="335a8aec-5deb-4d9f-9ba9-77cccfbaaf53" providerId="ADAL" clId="{825729BE-3825-4447-882D-76B45047B951}" dt="2022-02-17T19:40:09.576" v="13312" actId="20577"/>
        <pc:sldMkLst>
          <pc:docMk/>
          <pc:sldMk cId="4055254529" sldId="381"/>
        </pc:sldMkLst>
        <pc:spChg chg="mod">
          <ac:chgData name="Marc Fleury" userId="335a8aec-5deb-4d9f-9ba9-77cccfbaaf53" providerId="ADAL" clId="{825729BE-3825-4447-882D-76B45047B951}" dt="2022-02-09T17:47:33.584" v="742" actId="20577"/>
          <ac:spMkLst>
            <pc:docMk/>
            <pc:sldMk cId="4055254529" sldId="381"/>
            <ac:spMk id="2" creationId="{D8ABA687-08B5-4F1C-8AF7-8AFAB7FFF44A}"/>
          </ac:spMkLst>
        </pc:spChg>
        <pc:spChg chg="mod">
          <ac:chgData name="Marc Fleury" userId="335a8aec-5deb-4d9f-9ba9-77cccfbaaf53" providerId="ADAL" clId="{825729BE-3825-4447-882D-76B45047B951}" dt="2022-02-17T19:40:09.576" v="13312" actId="20577"/>
          <ac:spMkLst>
            <pc:docMk/>
            <pc:sldMk cId="4055254529" sldId="381"/>
            <ac:spMk id="8" creationId="{62A03FA6-04EE-4DE3-BE02-EAAE3764E26C}"/>
          </ac:spMkLst>
        </pc:spChg>
      </pc:sldChg>
      <pc:sldChg chg="modSp mod">
        <pc:chgData name="Marc Fleury" userId="335a8aec-5deb-4d9f-9ba9-77cccfbaaf53" providerId="ADAL" clId="{825729BE-3825-4447-882D-76B45047B951}" dt="2022-02-24T14:49:45.817" v="13375"/>
        <pc:sldMkLst>
          <pc:docMk/>
          <pc:sldMk cId="3509100308" sldId="382"/>
        </pc:sldMkLst>
        <pc:spChg chg="mod">
          <ac:chgData name="Marc Fleury" userId="335a8aec-5deb-4d9f-9ba9-77cccfbaaf53" providerId="ADAL" clId="{825729BE-3825-4447-882D-76B45047B951}" dt="2022-02-09T17:49:52.366" v="774" actId="20577"/>
          <ac:spMkLst>
            <pc:docMk/>
            <pc:sldMk cId="3509100308" sldId="382"/>
            <ac:spMk id="2" creationId="{E1EE8E38-F8C1-4E31-9306-44D319653124}"/>
          </ac:spMkLst>
        </pc:spChg>
        <pc:graphicFrameChg chg="mod modGraphic">
          <ac:chgData name="Marc Fleury" userId="335a8aec-5deb-4d9f-9ba9-77cccfbaaf53" providerId="ADAL" clId="{825729BE-3825-4447-882D-76B45047B951}" dt="2022-02-24T14:49:45.817" v="13375"/>
          <ac:graphicFrameMkLst>
            <pc:docMk/>
            <pc:sldMk cId="3509100308" sldId="382"/>
            <ac:graphicFrameMk id="7" creationId="{27A027E9-6341-4A3A-85C7-088AFA4CDDF0}"/>
          </ac:graphicFrameMkLst>
        </pc:graphicFrameChg>
      </pc:sldChg>
      <pc:sldChg chg="modSp mod">
        <pc:chgData name="Marc Fleury" userId="335a8aec-5deb-4d9f-9ba9-77cccfbaaf53" providerId="ADAL" clId="{825729BE-3825-4447-882D-76B45047B951}" dt="2022-02-24T21:08:14.740" v="13494" actId="6549"/>
        <pc:sldMkLst>
          <pc:docMk/>
          <pc:sldMk cId="2906708401" sldId="383"/>
        </pc:sldMkLst>
        <pc:spChg chg="mod">
          <ac:chgData name="Marc Fleury" userId="335a8aec-5deb-4d9f-9ba9-77cccfbaaf53" providerId="ADAL" clId="{825729BE-3825-4447-882D-76B45047B951}" dt="2022-02-09T17:50:05.516" v="780" actId="20577"/>
          <ac:spMkLst>
            <pc:docMk/>
            <pc:sldMk cId="2906708401" sldId="383"/>
            <ac:spMk id="2" creationId="{072D0CDF-EDA4-4EF1-9D3B-DAF8C6A81D56}"/>
          </ac:spMkLst>
        </pc:spChg>
        <pc:spChg chg="mod">
          <ac:chgData name="Marc Fleury" userId="335a8aec-5deb-4d9f-9ba9-77cccfbaaf53" providerId="ADAL" clId="{825729BE-3825-4447-882D-76B45047B951}" dt="2022-02-24T21:08:14.740" v="13494" actId="6549"/>
          <ac:spMkLst>
            <pc:docMk/>
            <pc:sldMk cId="2906708401" sldId="383"/>
            <ac:spMk id="3" creationId="{FC13F0EC-400E-4AF6-9292-6DB8EDDC6168}"/>
          </ac:spMkLst>
        </pc:spChg>
      </pc:sldChg>
      <pc:sldChg chg="new del">
        <pc:chgData name="Marc Fleury" userId="335a8aec-5deb-4d9f-9ba9-77cccfbaaf53" providerId="ADAL" clId="{825729BE-3825-4447-882D-76B45047B951}" dt="2022-02-09T17:47:20.312" v="738" actId="680"/>
        <pc:sldMkLst>
          <pc:docMk/>
          <pc:sldMk cId="1364657779" sldId="384"/>
        </pc:sldMkLst>
      </pc:sldChg>
      <pc:sldChg chg="modSp add mod">
        <pc:chgData name="Marc Fleury" userId="335a8aec-5deb-4d9f-9ba9-77cccfbaaf53" providerId="ADAL" clId="{825729BE-3825-4447-882D-76B45047B951}" dt="2022-02-24T21:10:23.236" v="13575" actId="20577"/>
        <pc:sldMkLst>
          <pc:docMk/>
          <pc:sldMk cId="3604589019" sldId="384"/>
        </pc:sldMkLst>
        <pc:spChg chg="mod">
          <ac:chgData name="Marc Fleury" userId="335a8aec-5deb-4d9f-9ba9-77cccfbaaf53" providerId="ADAL" clId="{825729BE-3825-4447-882D-76B45047B951}" dt="2022-02-14T19:13:26.313" v="11184" actId="20577"/>
          <ac:spMkLst>
            <pc:docMk/>
            <pc:sldMk cId="3604589019" sldId="384"/>
            <ac:spMk id="2" creationId="{2C82C422-F308-4ED7-9CE9-D98A8DE55361}"/>
          </ac:spMkLst>
        </pc:spChg>
        <pc:graphicFrameChg chg="modGraphic">
          <ac:chgData name="Marc Fleury" userId="335a8aec-5deb-4d9f-9ba9-77cccfbaaf53" providerId="ADAL" clId="{825729BE-3825-4447-882D-76B45047B951}" dt="2022-02-24T21:10:23.236" v="13575" actId="20577"/>
          <ac:graphicFrameMkLst>
            <pc:docMk/>
            <pc:sldMk cId="3604589019" sldId="384"/>
            <ac:graphicFrameMk id="5" creationId="{71DBAE6B-B009-4931-B57F-8C4B59CD661F}"/>
          </ac:graphicFrameMkLst>
        </pc:graphicFrameChg>
      </pc:sldChg>
      <pc:sldChg chg="addSp modSp add mod">
        <pc:chgData name="Marc Fleury" userId="335a8aec-5deb-4d9f-9ba9-77cccfbaaf53" providerId="ADAL" clId="{825729BE-3825-4447-882D-76B45047B951}" dt="2022-02-24T21:19:35.406" v="13584" actId="255"/>
        <pc:sldMkLst>
          <pc:docMk/>
          <pc:sldMk cId="4056629692" sldId="385"/>
        </pc:sldMkLst>
        <pc:graphicFrameChg chg="add mod">
          <ac:chgData name="Marc Fleury" userId="335a8aec-5deb-4d9f-9ba9-77cccfbaaf53" providerId="ADAL" clId="{825729BE-3825-4447-882D-76B45047B951}" dt="2022-02-24T21:19:35.406" v="13584" actId="255"/>
          <ac:graphicFrameMkLst>
            <pc:docMk/>
            <pc:sldMk cId="4056629692" sldId="385"/>
            <ac:graphicFrameMk id="7" creationId="{54EF2645-93FC-4CD8-97AA-06E37C873B0D}"/>
          </ac:graphicFrameMkLst>
        </pc:graphicFrameChg>
      </pc:sldChg>
      <pc:sldChg chg="add del">
        <pc:chgData name="Marc Fleury" userId="335a8aec-5deb-4d9f-9ba9-77cccfbaaf53" providerId="ADAL" clId="{825729BE-3825-4447-882D-76B45047B951}" dt="2022-02-24T21:21:43.232" v="13587" actId="47"/>
        <pc:sldMkLst>
          <pc:docMk/>
          <pc:sldMk cId="968939410" sldId="386"/>
        </pc:sldMkLst>
      </pc:sldChg>
      <pc:sldChg chg="modSp add mod ord">
        <pc:chgData name="Marc Fleury" userId="335a8aec-5deb-4d9f-9ba9-77cccfbaaf53" providerId="ADAL" clId="{825729BE-3825-4447-882D-76B45047B951}" dt="2022-02-24T21:28:18.263" v="13626" actId="20577"/>
        <pc:sldMkLst>
          <pc:docMk/>
          <pc:sldMk cId="2311978666" sldId="386"/>
        </pc:sldMkLst>
        <pc:spChg chg="mod">
          <ac:chgData name="Marc Fleury" userId="335a8aec-5deb-4d9f-9ba9-77cccfbaaf53" providerId="ADAL" clId="{825729BE-3825-4447-882D-76B45047B951}" dt="2022-02-24T21:22:20.868" v="13591"/>
          <ac:spMkLst>
            <pc:docMk/>
            <pc:sldMk cId="2311978666" sldId="386"/>
            <ac:spMk id="2" creationId="{7E9A268F-C20E-4D86-8A81-4A869E420595}"/>
          </ac:spMkLst>
        </pc:spChg>
        <pc:graphicFrameChg chg="mod">
          <ac:chgData name="Marc Fleury" userId="335a8aec-5deb-4d9f-9ba9-77cccfbaaf53" providerId="ADAL" clId="{825729BE-3825-4447-882D-76B45047B951}" dt="2022-02-24T21:28:18.263" v="13626" actId="20577"/>
          <ac:graphicFrameMkLst>
            <pc:docMk/>
            <pc:sldMk cId="2311978666" sldId="386"/>
            <ac:graphicFrameMk id="7" creationId="{54EF2645-93FC-4CD8-97AA-06E37C873B0D}"/>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mfrex.sharepoint.com/sites/FFINANCEANDACCOUNTING/Shared%20Documents/F06%20Budgets/2022%20Budget/Public%20Budget%20Meeting%20March%202,%202022/2022%20Public%20Budget%20Presentation%20Charts%20for%20power%20point.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mfrex.sharepoint.com/sites/FFINANCEANDACCOUNTING/Shared%20Documents/F06%20Budgets/2022%20Budget/Public%20Budget%20Meeting%20March%202,%202022/2022%20Public%20Budget%20Presentation%20Charts%20for%20power%20point.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https://mfrex.sharepoint.com/sites/FFINANCEANDACCOUNTING/Shared%20Documents/F06%20Budgets/2022%20Budget/Public%20Budget%20Meeting%20March%202,%202022/2022%20Public%20Budget%20Presentation%20Charts%20for%20power%20point.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https://mfrex.sharepoint.com/sites/FFINANCEANDACCOUNTING/Shared%20Documents/F06%20Budgets/2022%20Budget/Public%20Budget%20Meeting%20March%202,%202022/2022%20Public%20Budget%20Presentation%20Charts%20for%20power%20poin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mfrex.sharepoint.com/sites/FFINANCEANDACCOUNTING/Shared%20Documents/F06%20Budgets/2022%20Budget/Public%20Budget%20Meeting%20March%202,%202022/2022%20Public%20Budget%20Presentation%20Charts%20for%20power%20poin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czwiers\Desktop\2021%20Budget%20Presentation%20Chart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mfrex.sharepoint.com/sites/FFINANCEANDACCOUNTING/Shared%20Documents/F06%20Budgets/2022%20Budget/Public%20Budget%20Meeting%20March%202,%202022/2022%20Public%20Budget%20Presentation%20Charts%20for%20power%20point.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mfrex-my.sharepoint.com/personal/cbigras_frenchriver_ca/Documents/2021%20Budget%20Presentation%20Chart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mfrex.sharepoint.com/sites/FFINANCEANDACCOUNTING/Shared%20Documents/F06%20Budgets/2022%20Budget/Public%20Budget%20Meeting%20March%202,%202022/2022%20Public%20Budget%20Presentation%20Charts%20for%20power%20point.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czwiers\Desktop\2021%20Budget%20Presentation%20Chart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835860326333792"/>
          <c:y val="0"/>
          <c:w val="0.78164139673666211"/>
          <c:h val="0.97305816274026835"/>
        </c:manualLayout>
      </c:layout>
      <c:barChart>
        <c:barDir val="bar"/>
        <c:grouping val="clustered"/>
        <c:varyColors val="0"/>
        <c:ser>
          <c:idx val="0"/>
          <c:order val="0"/>
          <c:tx>
            <c:strRef>
              <c:f>'BU 2022'!$C$41</c:f>
              <c:strCache>
                <c:ptCount val="1"/>
                <c:pt idx="0">
                  <c:v>2021 Budget Revenue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'BU 2022'!$B$42:$B$54</c:f>
              <c:strCache>
                <c:ptCount val="13"/>
                <c:pt idx="0">
                  <c:v>General Government</c:v>
                </c:pt>
                <c:pt idx="1">
                  <c:v>Fire</c:v>
                </c:pt>
                <c:pt idx="2">
                  <c:v>Police</c:v>
                </c:pt>
                <c:pt idx="3">
                  <c:v>By-Law</c:v>
                </c:pt>
                <c:pt idx="4">
                  <c:v>Building</c:v>
                </c:pt>
                <c:pt idx="5">
                  <c:v>Emergency Measures</c:v>
                </c:pt>
                <c:pt idx="6">
                  <c:v>Public Works</c:v>
                </c:pt>
                <c:pt idx="7">
                  <c:v>Environmental</c:v>
                </c:pt>
                <c:pt idx="8">
                  <c:v>Health</c:v>
                </c:pt>
                <c:pt idx="9">
                  <c:v>Social</c:v>
                </c:pt>
                <c:pt idx="10">
                  <c:v>Recreation</c:v>
                </c:pt>
                <c:pt idx="11">
                  <c:v>Planning &amp; Development</c:v>
                </c:pt>
                <c:pt idx="12">
                  <c:v>Taxation &amp; Operating Grants</c:v>
                </c:pt>
              </c:strCache>
            </c:strRef>
          </c:cat>
          <c:val>
            <c:numRef>
              <c:f>'BU 2022'!$C$42:$C$54</c:f>
              <c:numCache>
                <c:formatCode>#,##0_);[Red]\(#,##0\)</c:formatCode>
                <c:ptCount val="13"/>
                <c:pt idx="0">
                  <c:v>414639</c:v>
                </c:pt>
                <c:pt idx="1">
                  <c:v>0</c:v>
                </c:pt>
                <c:pt idx="2">
                  <c:v>682842</c:v>
                </c:pt>
                <c:pt idx="3">
                  <c:v>36000</c:v>
                </c:pt>
                <c:pt idx="4">
                  <c:v>86389</c:v>
                </c:pt>
                <c:pt idx="5">
                  <c:v>63000</c:v>
                </c:pt>
                <c:pt idx="6">
                  <c:v>374664</c:v>
                </c:pt>
                <c:pt idx="7">
                  <c:v>226725</c:v>
                </c:pt>
                <c:pt idx="8">
                  <c:v>13500</c:v>
                </c:pt>
                <c:pt idx="9">
                  <c:v>0</c:v>
                </c:pt>
                <c:pt idx="10">
                  <c:v>167949</c:v>
                </c:pt>
                <c:pt idx="11">
                  <c:v>0</c:v>
                </c:pt>
                <c:pt idx="12">
                  <c:v>7131468</c:v>
                </c:pt>
              </c:numCache>
            </c:numRef>
          </c:val>
          <c:extLst>
            <c:ext xmlns:c16="http://schemas.microsoft.com/office/drawing/2014/chart" uri="{C3380CC4-5D6E-409C-BE32-E72D297353CC}">
              <c16:uniqueId val="{00000000-9B89-4293-AFCA-7EA72B034CC5}"/>
            </c:ext>
          </c:extLst>
        </c:ser>
        <c:ser>
          <c:idx val="1"/>
          <c:order val="1"/>
          <c:tx>
            <c:strRef>
              <c:f>'BU 2022'!$G$41</c:f>
              <c:strCache>
                <c:ptCount val="1"/>
                <c:pt idx="0">
                  <c:v>2022 Budget Revenue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'BU 2022'!$B$42:$B$54</c:f>
              <c:strCache>
                <c:ptCount val="13"/>
                <c:pt idx="0">
                  <c:v>General Government</c:v>
                </c:pt>
                <c:pt idx="1">
                  <c:v>Fire</c:v>
                </c:pt>
                <c:pt idx="2">
                  <c:v>Police</c:v>
                </c:pt>
                <c:pt idx="3">
                  <c:v>By-Law</c:v>
                </c:pt>
                <c:pt idx="4">
                  <c:v>Building</c:v>
                </c:pt>
                <c:pt idx="5">
                  <c:v>Emergency Measures</c:v>
                </c:pt>
                <c:pt idx="6">
                  <c:v>Public Works</c:v>
                </c:pt>
                <c:pt idx="7">
                  <c:v>Environmental</c:v>
                </c:pt>
                <c:pt idx="8">
                  <c:v>Health</c:v>
                </c:pt>
                <c:pt idx="9">
                  <c:v>Social</c:v>
                </c:pt>
                <c:pt idx="10">
                  <c:v>Recreation</c:v>
                </c:pt>
                <c:pt idx="11">
                  <c:v>Planning &amp; Development</c:v>
                </c:pt>
                <c:pt idx="12">
                  <c:v>Taxation &amp; Operating Grants</c:v>
                </c:pt>
              </c:strCache>
            </c:strRef>
          </c:cat>
          <c:val>
            <c:numRef>
              <c:f>'BU 2022'!$G$42:$G$54</c:f>
              <c:numCache>
                <c:formatCode>#,##0_);[Red]\(#,##0\)</c:formatCode>
                <c:ptCount val="13"/>
                <c:pt idx="0">
                  <c:v>543070</c:v>
                </c:pt>
                <c:pt idx="1">
                  <c:v>10000</c:v>
                </c:pt>
                <c:pt idx="2">
                  <c:v>678259</c:v>
                </c:pt>
                <c:pt idx="3">
                  <c:v>56500</c:v>
                </c:pt>
                <c:pt idx="4">
                  <c:v>111408</c:v>
                </c:pt>
                <c:pt idx="5">
                  <c:v>55000</c:v>
                </c:pt>
                <c:pt idx="6">
                  <c:v>475931</c:v>
                </c:pt>
                <c:pt idx="7">
                  <c:v>324638</c:v>
                </c:pt>
                <c:pt idx="8">
                  <c:v>13500</c:v>
                </c:pt>
                <c:pt idx="9">
                  <c:v>0</c:v>
                </c:pt>
                <c:pt idx="10">
                  <c:v>550337</c:v>
                </c:pt>
                <c:pt idx="11">
                  <c:v>0</c:v>
                </c:pt>
                <c:pt idx="12">
                  <c:v>7115768</c:v>
                </c:pt>
              </c:numCache>
            </c:numRef>
          </c:val>
          <c:extLst>
            <c:ext xmlns:c16="http://schemas.microsoft.com/office/drawing/2014/chart" uri="{C3380CC4-5D6E-409C-BE32-E72D297353CC}">
              <c16:uniqueId val="{00000001-9B89-4293-AFCA-7EA72B034CC5}"/>
            </c:ext>
          </c:extLst>
        </c:ser>
        <c:dLbls>
          <c:showLegendKey val="0"/>
          <c:showVal val="0"/>
          <c:showCatName val="0"/>
          <c:showSerName val="0"/>
          <c:showPercent val="0"/>
          <c:showBubbleSize val="0"/>
        </c:dLbls>
        <c:gapWidth val="200"/>
        <c:overlap val="-42"/>
        <c:axId val="681435120"/>
        <c:axId val="681436432"/>
      </c:barChart>
      <c:catAx>
        <c:axId val="68143512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681436432"/>
        <c:crosses val="autoZero"/>
        <c:auto val="1"/>
        <c:lblAlgn val="ctr"/>
        <c:lblOffset val="100"/>
        <c:noMultiLvlLbl val="0"/>
      </c:catAx>
      <c:valAx>
        <c:axId val="681436432"/>
        <c:scaling>
          <c:orientation val="minMax"/>
        </c:scaling>
        <c:delete val="1"/>
        <c:axPos val="t"/>
        <c:majorGridlines>
          <c:spPr>
            <a:ln w="9525" cap="flat" cmpd="sng" algn="ctr">
              <a:solidFill>
                <a:srgbClr val="4472C4">
                  <a:alpha val="5000"/>
                </a:srgbClr>
              </a:solidFill>
              <a:round/>
            </a:ln>
            <a:effectLst/>
          </c:spPr>
        </c:majorGridlines>
        <c:numFmt formatCode="#,##0_);[Red]\(#,##0\)" sourceLinked="1"/>
        <c:majorTickMark val="none"/>
        <c:minorTickMark val="none"/>
        <c:tickLblPos val="nextTo"/>
        <c:crossAx val="681435120"/>
        <c:crosses val="autoZero"/>
        <c:crossBetween val="between"/>
        <c:majorUnit val="1000000"/>
        <c:minorUnit val="200000"/>
      </c:valAx>
      <c:spPr>
        <a:noFill/>
        <a:ln>
          <a:noFill/>
        </a:ln>
        <a:effectLst/>
      </c:spPr>
    </c:plotArea>
    <c:legend>
      <c:legendPos val="r"/>
      <c:legendEntry>
        <c:idx val="0"/>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76597003999081026"/>
          <c:y val="8.5823347946596143E-2"/>
          <c:w val="0.21875532206618847"/>
          <c:h val="0.14745959881540771"/>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i="0" baseline="0"/>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outEnd"/>
          <c:showLegendKey val="0"/>
          <c:showVal val="0"/>
          <c:showCatName val="0"/>
          <c:showSerName val="0"/>
          <c:showPercent val="1"/>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AA7C-416B-B5FB-15A5D30DF9BC}"/>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AA7C-416B-B5FB-15A5D30DF9BC}"/>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AA7C-416B-B5FB-15A5D30DF9BC}"/>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AA7C-416B-B5FB-15A5D30DF9BC}"/>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AA7C-416B-B5FB-15A5D30DF9BC}"/>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AA7C-416B-B5FB-15A5D30DF9BC}"/>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AA7C-416B-B5FB-15A5D30DF9BC}"/>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AA7C-416B-B5FB-15A5D30DF9BC}"/>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AA7C-416B-B5FB-15A5D30DF9BC}"/>
              </c:ext>
            </c:extLst>
          </c:dPt>
          <c:dPt>
            <c:idx val="9"/>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3-AA7C-416B-B5FB-15A5D30DF9BC}"/>
              </c:ext>
            </c:extLst>
          </c:dPt>
          <c:dPt>
            <c:idx val="10"/>
            <c:bubble3D val="0"/>
            <c:spPr>
              <a:solidFill>
                <a:schemeClr val="accent5">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5-AA7C-416B-B5FB-15A5D30DF9BC}"/>
              </c:ext>
            </c:extLst>
          </c:dPt>
          <c:dLbls>
            <c:dLbl>
              <c:idx val="0"/>
              <c:layout>
                <c:manualLayout>
                  <c:x val="8.1195417770799819E-2"/>
                  <c:y val="2.1501334804996448E-2"/>
                </c:manualLayout>
              </c:layout>
              <c:tx>
                <c:rich>
                  <a:bodyPr rot="0" spcFirstLastPara="1" vertOverflow="clip" horzOverflow="clip" vert="horz" wrap="square" lIns="38100" tIns="19050" rIns="38100" bIns="19050" anchor="ctr" anchorCtr="1">
                    <a:noAutofit/>
                  </a:bodyPr>
                  <a:lstStyle/>
                  <a:p>
                    <a:pPr>
                      <a:defRPr sz="1400" b="1" i="0" u="none" strike="noStrike" kern="1200" spc="0" baseline="0">
                        <a:solidFill>
                          <a:schemeClr val="tx1"/>
                        </a:solidFill>
                        <a:latin typeface="+mn-lt"/>
                        <a:ea typeface="+mn-ea"/>
                        <a:cs typeface="+mn-cs"/>
                      </a:defRPr>
                    </a:pPr>
                    <a:fld id="{E5CDAD33-1B92-4137-B7B6-2A1AD31C9FEA}" type="CATEGORYNAME">
                      <a:rPr lang="en-US" baseline="0">
                        <a:solidFill>
                          <a:schemeClr val="tx1"/>
                        </a:solidFill>
                      </a:rPr>
                      <a:pPr>
                        <a:defRPr sz="1400" spc="0">
                          <a:solidFill>
                            <a:schemeClr val="tx1"/>
                          </a:solidFill>
                        </a:defRPr>
                      </a:pPr>
                      <a:t>[CATEGORY NAME]</a:t>
                    </a:fld>
                    <a:r>
                      <a:rPr lang="en-US" baseline="0">
                        <a:solidFill>
                          <a:schemeClr val="tx1"/>
                        </a:solidFill>
                      </a:rPr>
                      <a:t>
</a:t>
                    </a:r>
                    <a:fld id="{0A55E6F5-1AC6-4722-91CB-00214DB1689E}" type="VALUE">
                      <a:rPr lang="en-US" baseline="0" smtClean="0">
                        <a:solidFill>
                          <a:schemeClr val="tx1"/>
                        </a:solidFill>
                      </a:rPr>
                      <a:pPr>
                        <a:defRPr sz="1400" spc="0">
                          <a:solidFill>
                            <a:schemeClr val="tx1"/>
                          </a:solidFill>
                        </a:defRPr>
                      </a:pPr>
                      <a:t>[VALUE]</a:t>
                    </a:fld>
                    <a:endParaRPr lang="en-US" baseline="0">
                      <a:solidFill>
                        <a:schemeClr val="tx1"/>
                      </a:solidFill>
                    </a:endParaRPr>
                  </a:p>
                </c:rich>
              </c:tx>
              <c:spPr>
                <a:noFill/>
                <a:ln>
                  <a:noFill/>
                </a:ln>
                <a:effectLst/>
              </c:spPr>
              <c:txPr>
                <a:bodyPr rot="0" spcFirstLastPara="1" vertOverflow="clip" horzOverflow="clip" vert="horz" wrap="square" lIns="38100" tIns="19050" rIns="38100" bIns="19050" anchor="ctr" anchorCtr="1">
                  <a:no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layout>
                    <c:manualLayout>
                      <c:w val="0.26226975510155498"/>
                      <c:h val="0.15413579177743292"/>
                    </c:manualLayout>
                  </c15:layout>
                  <c15:dlblFieldTable/>
                  <c15:showDataLabelsRange val="0"/>
                </c:ext>
                <c:ext xmlns:c16="http://schemas.microsoft.com/office/drawing/2014/chart" uri="{C3380CC4-5D6E-409C-BE32-E72D297353CC}">
                  <c16:uniqueId val="{00000001-AA7C-416B-B5FB-15A5D30DF9BC}"/>
                </c:ext>
              </c:extLst>
            </c:dLbl>
            <c:dLbl>
              <c:idx val="1"/>
              <c:layout>
                <c:manualLayout>
                  <c:x val="7.9638306436769626E-2"/>
                  <c:y val="-0.17304199993775485"/>
                </c:manualLayout>
              </c:layout>
              <c:tx>
                <c:rich>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fld id="{3DC2899E-AF5B-4391-BB18-DFDD464E3D05}" type="CATEGORYNAME">
                      <a:rPr lang="en-US" baseline="0">
                        <a:solidFill>
                          <a:schemeClr val="tx1"/>
                        </a:solidFill>
                      </a:rPr>
                      <a:pPr>
                        <a:defRPr sz="1400" spc="0">
                          <a:solidFill>
                            <a:schemeClr val="tx1"/>
                          </a:solidFill>
                        </a:defRPr>
                      </a:pPr>
                      <a:t>[CATEGORY NAME]</a:t>
                    </a:fld>
                    <a:r>
                      <a:rPr lang="en-US" baseline="0">
                        <a:solidFill>
                          <a:schemeClr val="tx1"/>
                        </a:solidFill>
                      </a:rPr>
                      <a:t>
</a:t>
                    </a:r>
                    <a:fld id="{1A20D816-3A99-49BE-8D3A-E4D7B9E57048}" type="VALUE">
                      <a:rPr lang="en-US" baseline="0" smtClean="0">
                        <a:solidFill>
                          <a:schemeClr val="tx1"/>
                        </a:solidFill>
                      </a:rPr>
                      <a:pPr>
                        <a:defRPr sz="1400" spc="0">
                          <a:solidFill>
                            <a:schemeClr val="tx1"/>
                          </a:solidFill>
                        </a:defRPr>
                      </a:pPr>
                      <a:t>[VALUE]</a:t>
                    </a:fld>
                    <a:endParaRPr lang="en-US" baseline="0">
                      <a:solidFill>
                        <a:schemeClr val="tx1"/>
                      </a:solidFill>
                    </a:endParaRPr>
                  </a:p>
                </c:rich>
              </c:tx>
              <c:spPr>
                <a:noFill/>
                <a:ln>
                  <a:noFill/>
                </a:ln>
                <a:effectLst/>
              </c:spPr>
              <c:txPr>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layout>
                    <c:manualLayout>
                      <c:w val="0.13366761201022745"/>
                      <c:h val="0.12205278773339803"/>
                    </c:manualLayout>
                  </c15:layout>
                  <c15:dlblFieldTable/>
                  <c15:showDataLabelsRange val="0"/>
                </c:ext>
                <c:ext xmlns:c16="http://schemas.microsoft.com/office/drawing/2014/chart" uri="{C3380CC4-5D6E-409C-BE32-E72D297353CC}">
                  <c16:uniqueId val="{00000003-AA7C-416B-B5FB-15A5D30DF9BC}"/>
                </c:ext>
              </c:extLst>
            </c:dLbl>
            <c:dLbl>
              <c:idx val="2"/>
              <c:layout>
                <c:manualLayout>
                  <c:x val="7.662835249042145E-2"/>
                  <c:y val="-0.13833992094861669"/>
                </c:manualLayout>
              </c:layout>
              <c:tx>
                <c:rich>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fld id="{EEB4264E-EECE-42C7-929D-0921C6C5A3F1}" type="CATEGORYNAME">
                      <a:rPr lang="en-US" baseline="0">
                        <a:solidFill>
                          <a:schemeClr val="tx1"/>
                        </a:solidFill>
                      </a:rPr>
                      <a:pPr>
                        <a:defRPr sz="1400" spc="0">
                          <a:solidFill>
                            <a:schemeClr val="tx1"/>
                          </a:solidFill>
                        </a:defRPr>
                      </a:pPr>
                      <a:t>[CATEGORY NAME]</a:t>
                    </a:fld>
                    <a:r>
                      <a:rPr lang="en-US" baseline="0">
                        <a:solidFill>
                          <a:schemeClr val="tx1"/>
                        </a:solidFill>
                      </a:rPr>
                      <a:t>
</a:t>
                    </a:r>
                    <a:fld id="{3DCB692C-1D89-4B0F-AD54-77F2FF46AC85}" type="VALUE">
                      <a:rPr lang="en-US" baseline="0" smtClean="0">
                        <a:solidFill>
                          <a:schemeClr val="tx1"/>
                        </a:solidFill>
                      </a:rPr>
                      <a:pPr>
                        <a:defRPr sz="1400" spc="0">
                          <a:solidFill>
                            <a:schemeClr val="tx1"/>
                          </a:solidFill>
                        </a:defRPr>
                      </a:pPr>
                      <a:t>[VALUE]</a:t>
                    </a:fld>
                    <a:endParaRPr lang="en-US" baseline="0">
                      <a:solidFill>
                        <a:schemeClr val="tx1"/>
                      </a:solidFill>
                    </a:endParaRPr>
                  </a:p>
                </c:rich>
              </c:tx>
              <c:spPr>
                <a:noFill/>
                <a:ln>
                  <a:noFill/>
                </a:ln>
                <a:effectLst/>
              </c:spPr>
              <c:txPr>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5-AA7C-416B-B5FB-15A5D30DF9BC}"/>
                </c:ext>
              </c:extLst>
            </c:dLbl>
            <c:dLbl>
              <c:idx val="3"/>
              <c:layout>
                <c:manualLayout>
                  <c:x val="0.15312642113860928"/>
                  <c:y val="-1.4888269895116955E-2"/>
                </c:manualLayout>
              </c:layout>
              <c:tx>
                <c:rich>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fld id="{13996725-0F92-44F6-A339-39A6ABA10B09}" type="CATEGORYNAME">
                      <a:rPr lang="en-US" baseline="0">
                        <a:solidFill>
                          <a:schemeClr val="tx1"/>
                        </a:solidFill>
                      </a:rPr>
                      <a:pPr>
                        <a:defRPr sz="1400" spc="0">
                          <a:solidFill>
                            <a:schemeClr val="tx1"/>
                          </a:solidFill>
                        </a:defRPr>
                      </a:pPr>
                      <a:t>[CATEGORY NAME]</a:t>
                    </a:fld>
                    <a:r>
                      <a:rPr lang="en-US" baseline="0">
                        <a:solidFill>
                          <a:schemeClr val="tx1"/>
                        </a:solidFill>
                      </a:rPr>
                      <a:t>
</a:t>
                    </a:r>
                    <a:fld id="{6ECB7AFE-C3CE-42D1-B92F-509EB1542419}" type="VALUE">
                      <a:rPr lang="en-US" baseline="0" smtClean="0">
                        <a:solidFill>
                          <a:schemeClr val="tx1"/>
                        </a:solidFill>
                      </a:rPr>
                      <a:pPr>
                        <a:defRPr sz="1400" spc="0">
                          <a:solidFill>
                            <a:schemeClr val="tx1"/>
                          </a:solidFill>
                        </a:defRPr>
                      </a:pPr>
                      <a:t>[VALUE]</a:t>
                    </a:fld>
                    <a:endParaRPr lang="en-US" baseline="0">
                      <a:solidFill>
                        <a:schemeClr val="tx1"/>
                      </a:solidFill>
                    </a:endParaRPr>
                  </a:p>
                </c:rich>
              </c:tx>
              <c:spPr>
                <a:noFill/>
                <a:ln>
                  <a:noFill/>
                </a:ln>
                <a:effectLst/>
              </c:spPr>
              <c:txPr>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7-AA7C-416B-B5FB-15A5D30DF9BC}"/>
                </c:ext>
              </c:extLst>
            </c:dLbl>
            <c:dLbl>
              <c:idx val="4"/>
              <c:layout>
                <c:manualLayout>
                  <c:x val="-1.1468330187972992E-2"/>
                  <c:y val="8.4054340045438991E-2"/>
                </c:manualLayout>
              </c:layout>
              <c:tx>
                <c:rich>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fld id="{70E75298-E943-4901-8A4D-0F42F4E59325}" type="CATEGORYNAME">
                      <a:rPr lang="en-US" baseline="0">
                        <a:solidFill>
                          <a:schemeClr val="tx1"/>
                        </a:solidFill>
                      </a:rPr>
                      <a:pPr>
                        <a:defRPr sz="1400" spc="0">
                          <a:solidFill>
                            <a:schemeClr val="tx1"/>
                          </a:solidFill>
                        </a:defRPr>
                      </a:pPr>
                      <a:t>[CATEGORY NAME]</a:t>
                    </a:fld>
                    <a:r>
                      <a:rPr lang="en-US" baseline="0">
                        <a:solidFill>
                          <a:schemeClr val="tx1"/>
                        </a:solidFill>
                      </a:rPr>
                      <a:t>
</a:t>
                    </a:r>
                    <a:fld id="{32475A60-CD52-4C8F-B431-81AAEC5935DA}" type="VALUE">
                      <a:rPr lang="en-US" baseline="0" smtClean="0">
                        <a:solidFill>
                          <a:schemeClr val="tx1"/>
                        </a:solidFill>
                      </a:rPr>
                      <a:pPr>
                        <a:defRPr sz="1400" spc="0">
                          <a:solidFill>
                            <a:schemeClr val="tx1"/>
                          </a:solidFill>
                        </a:defRPr>
                      </a:pPr>
                      <a:t>[VALUE]</a:t>
                    </a:fld>
                    <a:endParaRPr lang="en-US" baseline="0">
                      <a:solidFill>
                        <a:schemeClr val="tx1"/>
                      </a:solidFill>
                    </a:endParaRPr>
                  </a:p>
                </c:rich>
              </c:tx>
              <c:spPr>
                <a:noFill/>
                <a:ln>
                  <a:noFill/>
                </a:ln>
                <a:effectLst/>
              </c:spPr>
              <c:txPr>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9-AA7C-416B-B5FB-15A5D30DF9BC}"/>
                </c:ext>
              </c:extLst>
            </c:dLbl>
            <c:dLbl>
              <c:idx val="5"/>
              <c:tx>
                <c:rich>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fld id="{F4A214BA-1748-488A-90DA-C3B525436CE5}" type="CATEGORYNAME">
                      <a:rPr lang="en-US" baseline="0" smtClean="0">
                        <a:solidFill>
                          <a:schemeClr val="tx1"/>
                        </a:solidFill>
                      </a:rPr>
                      <a:pPr>
                        <a:defRPr sz="1400" spc="0">
                          <a:solidFill>
                            <a:schemeClr val="tx1"/>
                          </a:solidFill>
                        </a:defRPr>
                      </a:pPr>
                      <a:t>[CATEGORY NAME]</a:t>
                    </a:fld>
                    <a:endParaRPr lang="en-US" baseline="0">
                      <a:solidFill>
                        <a:schemeClr val="tx1"/>
                      </a:solidFill>
                    </a:endParaRPr>
                  </a:p>
                  <a:p>
                    <a:pPr>
                      <a:defRPr sz="1400" spc="0">
                        <a:solidFill>
                          <a:schemeClr val="tx1"/>
                        </a:solidFill>
                      </a:defRPr>
                    </a:pPr>
                    <a:fld id="{131716E9-6BB8-46A0-A802-FDB584620797}" type="VALUE">
                      <a:rPr lang="en-US" baseline="0" smtClean="0">
                        <a:solidFill>
                          <a:schemeClr val="tx1"/>
                        </a:solidFill>
                      </a:rPr>
                      <a:pPr>
                        <a:defRPr sz="1400" spc="0">
                          <a:solidFill>
                            <a:schemeClr val="tx1"/>
                          </a:solidFill>
                        </a:defRPr>
                      </a:pPr>
                      <a:t>[VALUE]</a:t>
                    </a:fld>
                    <a:endParaRPr lang="en-CA"/>
                  </a:p>
                </c:rich>
              </c:tx>
              <c:spPr>
                <a:noFill/>
                <a:ln>
                  <a:noFill/>
                </a:ln>
                <a:effectLst/>
              </c:spPr>
              <c:txPr>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B-AA7C-416B-B5FB-15A5D30DF9BC}"/>
                </c:ext>
              </c:extLst>
            </c:dLbl>
            <c:dLbl>
              <c:idx val="6"/>
              <c:layout>
                <c:manualLayout>
                  <c:x val="-2.554278416347382E-2"/>
                  <c:y val="6.4229249011857795E-2"/>
                </c:manualLayout>
              </c:layout>
              <c:tx>
                <c:rich>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fld id="{6C8776C3-2F48-412F-ACEF-1663B4C01142}" type="CATEGORYNAME">
                      <a:rPr lang="en-US" baseline="0">
                        <a:solidFill>
                          <a:schemeClr val="tx1"/>
                        </a:solidFill>
                      </a:rPr>
                      <a:pPr>
                        <a:defRPr sz="1400" spc="0">
                          <a:solidFill>
                            <a:schemeClr val="tx1"/>
                          </a:solidFill>
                        </a:defRPr>
                      </a:pPr>
                      <a:t>[CATEGORY NAME]</a:t>
                    </a:fld>
                    <a:r>
                      <a:rPr lang="en-US" baseline="0">
                        <a:solidFill>
                          <a:schemeClr val="tx1"/>
                        </a:solidFill>
                      </a:rPr>
                      <a:t>
</a:t>
                    </a:r>
                    <a:fld id="{6458DEA2-4692-4B79-9A29-C86E7B1A801C}" type="VALUE">
                      <a:rPr lang="en-US" baseline="0" smtClean="0">
                        <a:solidFill>
                          <a:schemeClr val="tx1"/>
                        </a:solidFill>
                      </a:rPr>
                      <a:pPr>
                        <a:defRPr sz="1400" spc="0">
                          <a:solidFill>
                            <a:schemeClr val="tx1"/>
                          </a:solidFill>
                        </a:defRPr>
                      </a:pPr>
                      <a:t>[VALUE]</a:t>
                    </a:fld>
                    <a:endParaRPr lang="en-US" baseline="0">
                      <a:solidFill>
                        <a:schemeClr val="tx1"/>
                      </a:solidFill>
                    </a:endParaRPr>
                  </a:p>
                </c:rich>
              </c:tx>
              <c:spPr>
                <a:noFill/>
                <a:ln>
                  <a:noFill/>
                </a:ln>
                <a:effectLst/>
              </c:spPr>
              <c:txPr>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D-AA7C-416B-B5FB-15A5D30DF9BC}"/>
                </c:ext>
              </c:extLst>
            </c:dLbl>
            <c:dLbl>
              <c:idx val="7"/>
              <c:layout>
                <c:manualLayout>
                  <c:x val="-5.9599829714772269E-2"/>
                  <c:y val="2.4703557312252964E-2"/>
                </c:manualLayout>
              </c:layout>
              <c:tx>
                <c:rich>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fld id="{E856BBB6-99B1-4BC1-889B-2A9D712134DB}" type="CATEGORYNAME">
                      <a:rPr lang="en-US" baseline="0">
                        <a:solidFill>
                          <a:schemeClr val="tx1"/>
                        </a:solidFill>
                      </a:rPr>
                      <a:pPr>
                        <a:defRPr sz="1400" spc="0">
                          <a:solidFill>
                            <a:schemeClr val="tx1"/>
                          </a:solidFill>
                        </a:defRPr>
                      </a:pPr>
                      <a:t>[CATEGORY NAME]</a:t>
                    </a:fld>
                    <a:r>
                      <a:rPr lang="en-US" baseline="0">
                        <a:solidFill>
                          <a:schemeClr val="tx1"/>
                        </a:solidFill>
                      </a:rPr>
                      <a:t>
</a:t>
                    </a:r>
                    <a:fld id="{A31D8D68-F3CC-4D56-851A-22ED74AA13BC}" type="VALUE">
                      <a:rPr lang="en-US" baseline="0" smtClean="0">
                        <a:solidFill>
                          <a:schemeClr val="tx1"/>
                        </a:solidFill>
                      </a:rPr>
                      <a:pPr>
                        <a:defRPr sz="1400" spc="0">
                          <a:solidFill>
                            <a:schemeClr val="tx1"/>
                          </a:solidFill>
                        </a:defRPr>
                      </a:pPr>
                      <a:t>[VALUE]</a:t>
                    </a:fld>
                    <a:endParaRPr lang="en-US" baseline="0">
                      <a:solidFill>
                        <a:schemeClr val="tx1"/>
                      </a:solidFill>
                    </a:endParaRPr>
                  </a:p>
                </c:rich>
              </c:tx>
              <c:spPr>
                <a:noFill/>
                <a:ln>
                  <a:noFill/>
                </a:ln>
                <a:effectLst/>
              </c:spPr>
              <c:txPr>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F-AA7C-416B-B5FB-15A5D30DF9BC}"/>
                </c:ext>
              </c:extLst>
            </c:dLbl>
            <c:dLbl>
              <c:idx val="8"/>
              <c:layout>
                <c:manualLayout>
                  <c:x val="-0.17028522775649213"/>
                  <c:y val="7.4110671936758896E-2"/>
                </c:manualLayout>
              </c:layout>
              <c:tx>
                <c:rich>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fld id="{C5C3546A-41F0-437D-9118-B08FF04E8192}" type="CATEGORYNAME">
                      <a:rPr lang="en-US" baseline="0" smtClean="0">
                        <a:solidFill>
                          <a:schemeClr val="tx1"/>
                        </a:solidFill>
                      </a:rPr>
                      <a:pPr>
                        <a:defRPr sz="1400" spc="0">
                          <a:solidFill>
                            <a:schemeClr val="tx1"/>
                          </a:solidFill>
                        </a:defRPr>
                      </a:pPr>
                      <a:t>[CATEGORY NAME]</a:t>
                    </a:fld>
                    <a:endParaRPr lang="en-US" baseline="0">
                      <a:solidFill>
                        <a:schemeClr val="tx1"/>
                      </a:solidFill>
                    </a:endParaRPr>
                  </a:p>
                  <a:p>
                    <a:pPr>
                      <a:defRPr sz="1400" spc="0">
                        <a:solidFill>
                          <a:schemeClr val="tx1"/>
                        </a:solidFill>
                      </a:defRPr>
                    </a:pPr>
                    <a:fld id="{70ECA98A-DE05-4310-8537-BA1E6A2E14BA}" type="VALUE">
                      <a:rPr lang="en-US" baseline="0" smtClean="0">
                        <a:solidFill>
                          <a:schemeClr val="tx1"/>
                        </a:solidFill>
                      </a:rPr>
                      <a:pPr>
                        <a:defRPr sz="1400" spc="0">
                          <a:solidFill>
                            <a:schemeClr val="tx1"/>
                          </a:solidFill>
                        </a:defRPr>
                      </a:pPr>
                      <a:t>[VALUE]</a:t>
                    </a:fld>
                    <a:endParaRPr lang="en-CA"/>
                  </a:p>
                </c:rich>
              </c:tx>
              <c:spPr>
                <a:noFill/>
                <a:ln>
                  <a:noFill/>
                </a:ln>
                <a:effectLst/>
              </c:spPr>
              <c:txPr>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11-AA7C-416B-B5FB-15A5D30DF9BC}"/>
                </c:ext>
              </c:extLst>
            </c:dLbl>
            <c:dLbl>
              <c:idx val="9"/>
              <c:layout>
                <c:manualLayout>
                  <c:x val="-6.0109374971663534E-2"/>
                  <c:y val="2.9644268774703556E-2"/>
                </c:manualLayout>
              </c:layout>
              <c:tx>
                <c:rich>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fld id="{CE0EB006-C286-4E03-B7D8-5868ACDDF30F}" type="CATEGORYNAME">
                      <a:rPr lang="en-US" baseline="0" smtClean="0">
                        <a:solidFill>
                          <a:schemeClr val="tx1"/>
                        </a:solidFill>
                      </a:rPr>
                      <a:pPr>
                        <a:defRPr sz="1400" spc="0">
                          <a:solidFill>
                            <a:schemeClr val="tx1"/>
                          </a:solidFill>
                        </a:defRPr>
                      </a:pPr>
                      <a:t>[CATEGORY NAME]</a:t>
                    </a:fld>
                    <a:r>
                      <a:rPr lang="en-US" baseline="0">
                        <a:solidFill>
                          <a:schemeClr val="tx1"/>
                        </a:solidFill>
                      </a:rPr>
                      <a:t>
</a:t>
                    </a:r>
                    <a:fld id="{5B121A9D-CF97-41A2-8055-23792D9A24A6}" type="VALUE">
                      <a:rPr lang="en-US" baseline="0" smtClean="0">
                        <a:solidFill>
                          <a:schemeClr val="tx1"/>
                        </a:solidFill>
                      </a:rPr>
                      <a:pPr>
                        <a:defRPr sz="1400" spc="0">
                          <a:solidFill>
                            <a:schemeClr val="tx1"/>
                          </a:solidFill>
                        </a:defRPr>
                      </a:pPr>
                      <a:t>[VALUE]</a:t>
                    </a:fld>
                    <a:endParaRPr lang="en-US" baseline="0">
                      <a:solidFill>
                        <a:schemeClr val="tx1"/>
                      </a:solidFill>
                    </a:endParaRPr>
                  </a:p>
                </c:rich>
              </c:tx>
              <c:spPr>
                <a:noFill/>
                <a:ln>
                  <a:noFill/>
                </a:ln>
                <a:effectLst/>
              </c:spPr>
              <c:txPr>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layout>
                    <c:manualLayout>
                      <c:w val="0.26553513983762883"/>
                      <c:h val="0.12205278773339803"/>
                    </c:manualLayout>
                  </c15:layout>
                  <c15:dlblFieldTable/>
                  <c15:showDataLabelsRange val="0"/>
                </c:ext>
                <c:ext xmlns:c16="http://schemas.microsoft.com/office/drawing/2014/chart" uri="{C3380CC4-5D6E-409C-BE32-E72D297353CC}">
                  <c16:uniqueId val="{00000013-AA7C-416B-B5FB-15A5D30DF9BC}"/>
                </c:ext>
              </c:extLst>
            </c:dLbl>
            <c:dLbl>
              <c:idx val="10"/>
              <c:layout>
                <c:manualLayout>
                  <c:x val="8.3854101856891308E-2"/>
                  <c:y val="0"/>
                </c:manualLayout>
              </c:layout>
              <c:tx>
                <c:rich>
                  <a:bodyPr rot="0" spcFirstLastPara="1" vertOverflow="clip" horzOverflow="clip" vert="horz" wrap="square" lIns="38100" tIns="19050" rIns="38100" bIns="19050" anchor="ctr" anchorCtr="1">
                    <a:noAutofit/>
                  </a:bodyPr>
                  <a:lstStyle/>
                  <a:p>
                    <a:pPr>
                      <a:defRPr sz="1400" b="1" i="0" u="none" strike="noStrike" kern="1200" spc="0" baseline="0">
                        <a:solidFill>
                          <a:schemeClr val="tx1"/>
                        </a:solidFill>
                        <a:latin typeface="+mn-lt"/>
                        <a:ea typeface="+mn-ea"/>
                        <a:cs typeface="+mn-cs"/>
                      </a:defRPr>
                    </a:pPr>
                    <a:fld id="{DD6F3B86-2DAD-4D15-B803-09458CC92C21}" type="CATEGORYNAME">
                      <a:rPr lang="en-US" baseline="0" smtClean="0">
                        <a:solidFill>
                          <a:schemeClr val="tx1"/>
                        </a:solidFill>
                      </a:rPr>
                      <a:pPr>
                        <a:defRPr sz="1400">
                          <a:solidFill>
                            <a:schemeClr val="tx1"/>
                          </a:solidFill>
                        </a:defRPr>
                      </a:pPr>
                      <a:t>[CATEGORY NAME]</a:t>
                    </a:fld>
                    <a:fld id="{DCF150D3-858D-434D-B3AC-A197003AB5E9}" type="VALUE">
                      <a:rPr lang="en-US" baseline="0" smtClean="0">
                        <a:solidFill>
                          <a:schemeClr val="tx1"/>
                        </a:solidFill>
                      </a:rPr>
                      <a:pPr>
                        <a:defRPr sz="1400">
                          <a:solidFill>
                            <a:schemeClr val="tx1"/>
                          </a:solidFill>
                        </a:defRPr>
                      </a:pPr>
                      <a:t>[VALUE]</a:t>
                    </a:fld>
                    <a:endParaRPr lang="en-CA"/>
                  </a:p>
                </c:rich>
              </c:tx>
              <c:spPr>
                <a:noFill/>
                <a:ln>
                  <a:noFill/>
                </a:ln>
                <a:effectLst/>
              </c:spPr>
              <c:txPr>
                <a:bodyPr rot="0" spcFirstLastPara="1" vertOverflow="clip" horzOverflow="clip" vert="horz" wrap="square" lIns="38100" tIns="19050" rIns="38100" bIns="19050" anchor="ctr" anchorCtr="1">
                  <a:no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6225395729615153"/>
                      <c:h val="0.13577109093573791"/>
                    </c:manualLayout>
                  </c15:layout>
                  <c15:dlblFieldTable/>
                  <c15:showDataLabelsRange val="0"/>
                </c:ext>
                <c:ext xmlns:c16="http://schemas.microsoft.com/office/drawing/2014/chart" uri="{C3380CC4-5D6E-409C-BE32-E72D297353CC}">
                  <c16:uniqueId val="{00000015-AA7C-416B-B5FB-15A5D30DF9BC}"/>
                </c:ext>
              </c:extLst>
            </c:dLbl>
            <c:spPr>
              <a:solidFill>
                <a:sysClr val="window" lastClr="FFFFFF"/>
              </a:solidFill>
              <a:ln>
                <a:solidFill>
                  <a:srgbClr val="4472C4"/>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'BU 2022'!$B$3:$B$13</c:f>
              <c:strCache>
                <c:ptCount val="11"/>
                <c:pt idx="0">
                  <c:v>General Government</c:v>
                </c:pt>
                <c:pt idx="1">
                  <c:v>Fire</c:v>
                </c:pt>
                <c:pt idx="2">
                  <c:v>By-Law</c:v>
                </c:pt>
                <c:pt idx="3">
                  <c:v>Building</c:v>
                </c:pt>
                <c:pt idx="4">
                  <c:v>Emergency Measures</c:v>
                </c:pt>
                <c:pt idx="5">
                  <c:v>Public Works</c:v>
                </c:pt>
                <c:pt idx="6">
                  <c:v>Environmental - Landfill</c:v>
                </c:pt>
                <c:pt idx="7">
                  <c:v>Health</c:v>
                </c:pt>
                <c:pt idx="8">
                  <c:v>Social</c:v>
                </c:pt>
                <c:pt idx="9">
                  <c:v>Recreation</c:v>
                </c:pt>
                <c:pt idx="10">
                  <c:v>Planning &amp; Development</c:v>
                </c:pt>
              </c:strCache>
            </c:strRef>
          </c:cat>
          <c:val>
            <c:numRef>
              <c:f>'BU 2022'!$E$3:$E$13</c:f>
              <c:numCache>
                <c:formatCode>_("$"* #,##0_);_("$"* \(#,##0\);_("$"* "-"??_);_(@_)</c:formatCode>
                <c:ptCount val="11"/>
                <c:pt idx="0">
                  <c:v>485.2873622789989</c:v>
                </c:pt>
                <c:pt idx="1">
                  <c:v>116.21813215790928</c:v>
                </c:pt>
                <c:pt idx="2">
                  <c:v>25.145696138446798</c:v>
                </c:pt>
                <c:pt idx="3">
                  <c:v>36.966447650956283</c:v>
                </c:pt>
                <c:pt idx="4">
                  <c:v>7.8425084120324771</c:v>
                </c:pt>
                <c:pt idx="5">
                  <c:v>637.83722174038394</c:v>
                </c:pt>
                <c:pt idx="6">
                  <c:v>275.83958145442404</c:v>
                </c:pt>
                <c:pt idx="7">
                  <c:v>238.30899603169553</c:v>
                </c:pt>
                <c:pt idx="8">
                  <c:v>115.18684230172701</c:v>
                </c:pt>
                <c:pt idx="9">
                  <c:v>212.23762248368186</c:v>
                </c:pt>
                <c:pt idx="10">
                  <c:v>27.129589349743949</c:v>
                </c:pt>
              </c:numCache>
            </c:numRef>
          </c:val>
          <c:extLst>
            <c:ext xmlns:c16="http://schemas.microsoft.com/office/drawing/2014/chart" uri="{C3380CC4-5D6E-409C-BE32-E72D297353CC}">
              <c16:uniqueId val="{00000016-AA7C-416B-B5FB-15A5D30DF9BC}"/>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'BU 2022'!$C$30</c:f>
              <c:strCache>
                <c:ptCount val="1"/>
                <c:pt idx="0">
                  <c:v>Tax Rate</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'BU 2022'!$B$33:$B$39</c:f>
              <c:numCache>
                <c:formatCode>General</c:formatCode>
                <c:ptCount val="7"/>
                <c:pt idx="0">
                  <c:v>2016</c:v>
                </c:pt>
                <c:pt idx="1">
                  <c:v>2017</c:v>
                </c:pt>
                <c:pt idx="2">
                  <c:v>2018</c:v>
                </c:pt>
                <c:pt idx="3">
                  <c:v>2019</c:v>
                </c:pt>
                <c:pt idx="4">
                  <c:v>2020</c:v>
                </c:pt>
                <c:pt idx="5">
                  <c:v>2021</c:v>
                </c:pt>
                <c:pt idx="6">
                  <c:v>2022</c:v>
                </c:pt>
              </c:numCache>
            </c:numRef>
          </c:cat>
          <c:val>
            <c:numRef>
              <c:f>'BU 2022'!$E$33:$E$39</c:f>
              <c:numCache>
                <c:formatCode>"$"#,##0.00_);[Red]\("$"#,##0.00\)</c:formatCode>
                <c:ptCount val="7"/>
                <c:pt idx="0">
                  <c:v>2034.2774999999999</c:v>
                </c:pt>
                <c:pt idx="1">
                  <c:v>2130.0325000000003</c:v>
                </c:pt>
                <c:pt idx="2">
                  <c:v>2215.4700000000003</c:v>
                </c:pt>
                <c:pt idx="3">
                  <c:v>2121.0174999999999</c:v>
                </c:pt>
                <c:pt idx="4">
                  <c:v>2116.0300000000002</c:v>
                </c:pt>
                <c:pt idx="5">
                  <c:v>2147.3200000000002</c:v>
                </c:pt>
                <c:pt idx="6">
                  <c:v>2177.84</c:v>
                </c:pt>
              </c:numCache>
            </c:numRef>
          </c:val>
          <c:smooth val="0"/>
          <c:extLst>
            <c:ext xmlns:c16="http://schemas.microsoft.com/office/drawing/2014/chart" uri="{C3380CC4-5D6E-409C-BE32-E72D297353CC}">
              <c16:uniqueId val="{00000000-493F-46B4-A6FF-9EC64072CEC4}"/>
            </c:ext>
          </c:extLst>
        </c:ser>
        <c:ser>
          <c:idx val="1"/>
          <c:order val="1"/>
          <c:tx>
            <c:strRef>
              <c:f>'BU 2022'!$D$30</c:f>
              <c:strCache>
                <c:ptCount val="1"/>
                <c:pt idx="0">
                  <c:v>Education Rate</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'BU 2022'!$B$33:$B$39</c:f>
              <c:numCache>
                <c:formatCode>General</c:formatCode>
                <c:ptCount val="7"/>
                <c:pt idx="0">
                  <c:v>2016</c:v>
                </c:pt>
                <c:pt idx="1">
                  <c:v>2017</c:v>
                </c:pt>
                <c:pt idx="2">
                  <c:v>2018</c:v>
                </c:pt>
                <c:pt idx="3">
                  <c:v>2019</c:v>
                </c:pt>
                <c:pt idx="4">
                  <c:v>2020</c:v>
                </c:pt>
                <c:pt idx="5">
                  <c:v>2021</c:v>
                </c:pt>
                <c:pt idx="6">
                  <c:v>2022</c:v>
                </c:pt>
              </c:numCache>
            </c:numRef>
          </c:cat>
          <c:val>
            <c:numRef>
              <c:f>'BU 2022'!$F$33:$F$39</c:f>
              <c:numCache>
                <c:formatCode>"$"#,##0_);[Red]\("$"#,##0\)</c:formatCode>
                <c:ptCount val="7"/>
                <c:pt idx="0">
                  <c:v>470</c:v>
                </c:pt>
                <c:pt idx="1">
                  <c:v>447.5</c:v>
                </c:pt>
                <c:pt idx="2">
                  <c:v>425</c:v>
                </c:pt>
                <c:pt idx="3">
                  <c:v>402.5</c:v>
                </c:pt>
                <c:pt idx="4">
                  <c:v>382.5</c:v>
                </c:pt>
                <c:pt idx="5">
                  <c:v>382.5</c:v>
                </c:pt>
                <c:pt idx="6">
                  <c:v>382.5</c:v>
                </c:pt>
              </c:numCache>
            </c:numRef>
          </c:val>
          <c:smooth val="0"/>
          <c:extLst>
            <c:ext xmlns:c16="http://schemas.microsoft.com/office/drawing/2014/chart" uri="{C3380CC4-5D6E-409C-BE32-E72D297353CC}">
              <c16:uniqueId val="{00000001-493F-46B4-A6FF-9EC64072CEC4}"/>
            </c:ext>
          </c:extLst>
        </c:ser>
        <c:dLbls>
          <c:showLegendKey val="0"/>
          <c:showVal val="0"/>
          <c:showCatName val="0"/>
          <c:showSerName val="0"/>
          <c:showPercent val="0"/>
          <c:showBubbleSize val="0"/>
        </c:dLbls>
        <c:smooth val="0"/>
        <c:axId val="404575112"/>
        <c:axId val="404575768"/>
      </c:lineChart>
      <c:catAx>
        <c:axId val="404575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404575768"/>
        <c:crosses val="autoZero"/>
        <c:auto val="1"/>
        <c:lblAlgn val="ctr"/>
        <c:lblOffset val="100"/>
        <c:noMultiLvlLbl val="0"/>
      </c:catAx>
      <c:valAx>
        <c:axId val="404575768"/>
        <c:scaling>
          <c:orientation val="minMax"/>
        </c:scaling>
        <c:delete val="1"/>
        <c:axPos val="l"/>
        <c:majorGridlines>
          <c:spPr>
            <a:ln w="9525" cap="flat" cmpd="sng" algn="ctr">
              <a:noFill/>
              <a:round/>
            </a:ln>
            <a:effectLst/>
          </c:spPr>
        </c:majorGridlines>
        <c:numFmt formatCode="&quot;$&quot;#,##0.00_);[Red]\(&quot;$&quot;#,##0.00\)" sourceLinked="1"/>
        <c:majorTickMark val="none"/>
        <c:minorTickMark val="none"/>
        <c:tickLblPos val="nextTo"/>
        <c:crossAx val="404575112"/>
        <c:crosses val="autoZero"/>
        <c:crossBetween val="between"/>
        <c:majorUnit val="150"/>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'BU 2022'!$E$41</c:f>
              <c:strCache>
                <c:ptCount val="1"/>
                <c:pt idx="0">
                  <c:v>2021 Budget Expenses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'BU 2022'!$B$42:$B$54</c:f>
              <c:strCache>
                <c:ptCount val="13"/>
                <c:pt idx="0">
                  <c:v>General Government</c:v>
                </c:pt>
                <c:pt idx="1">
                  <c:v>Fire</c:v>
                </c:pt>
                <c:pt idx="2">
                  <c:v>Police</c:v>
                </c:pt>
                <c:pt idx="3">
                  <c:v>By-Law</c:v>
                </c:pt>
                <c:pt idx="4">
                  <c:v>Building</c:v>
                </c:pt>
                <c:pt idx="5">
                  <c:v>Emergency Measures</c:v>
                </c:pt>
                <c:pt idx="6">
                  <c:v>Public Works</c:v>
                </c:pt>
                <c:pt idx="7">
                  <c:v>Environmental</c:v>
                </c:pt>
                <c:pt idx="8">
                  <c:v>Health</c:v>
                </c:pt>
                <c:pt idx="9">
                  <c:v>Social</c:v>
                </c:pt>
                <c:pt idx="10">
                  <c:v>Recreation</c:v>
                </c:pt>
                <c:pt idx="11">
                  <c:v>Planning &amp; Development</c:v>
                </c:pt>
                <c:pt idx="12">
                  <c:v>Taxation &amp; Operating Grants</c:v>
                </c:pt>
              </c:strCache>
            </c:strRef>
          </c:cat>
          <c:val>
            <c:numRef>
              <c:f>'BU 2022'!$E$42:$E$54</c:f>
              <c:numCache>
                <c:formatCode>#,##0_);[Red]\(#,##0\)</c:formatCode>
                <c:ptCount val="13"/>
                <c:pt idx="0">
                  <c:v>1701597</c:v>
                </c:pt>
                <c:pt idx="1">
                  <c:v>409954</c:v>
                </c:pt>
                <c:pt idx="2">
                  <c:v>682842</c:v>
                </c:pt>
                <c:pt idx="3">
                  <c:v>92364</c:v>
                </c:pt>
                <c:pt idx="4">
                  <c:v>145389</c:v>
                </c:pt>
                <c:pt idx="5">
                  <c:v>68000</c:v>
                </c:pt>
                <c:pt idx="6">
                  <c:v>2422425</c:v>
                </c:pt>
                <c:pt idx="7">
                  <c:v>1073318</c:v>
                </c:pt>
                <c:pt idx="8">
                  <c:v>888530</c:v>
                </c:pt>
                <c:pt idx="9">
                  <c:v>432367</c:v>
                </c:pt>
                <c:pt idx="10">
                  <c:v>817861</c:v>
                </c:pt>
                <c:pt idx="11">
                  <c:v>106173</c:v>
                </c:pt>
                <c:pt idx="12">
                  <c:v>0</c:v>
                </c:pt>
              </c:numCache>
            </c:numRef>
          </c:val>
          <c:extLst>
            <c:ext xmlns:c16="http://schemas.microsoft.com/office/drawing/2014/chart" uri="{C3380CC4-5D6E-409C-BE32-E72D297353CC}">
              <c16:uniqueId val="{00000000-E03A-4D1D-8E49-E082695BDB71}"/>
            </c:ext>
          </c:extLst>
        </c:ser>
        <c:ser>
          <c:idx val="1"/>
          <c:order val="1"/>
          <c:tx>
            <c:strRef>
              <c:f>'BU 2022'!$H$41</c:f>
              <c:strCache>
                <c:ptCount val="1"/>
                <c:pt idx="0">
                  <c:v>2022 Budget Expenses</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'BU 2022'!$B$42:$B$54</c:f>
              <c:strCache>
                <c:ptCount val="13"/>
                <c:pt idx="0">
                  <c:v>General Government</c:v>
                </c:pt>
                <c:pt idx="1">
                  <c:v>Fire</c:v>
                </c:pt>
                <c:pt idx="2">
                  <c:v>Police</c:v>
                </c:pt>
                <c:pt idx="3">
                  <c:v>By-Law</c:v>
                </c:pt>
                <c:pt idx="4">
                  <c:v>Building</c:v>
                </c:pt>
                <c:pt idx="5">
                  <c:v>Emergency Measures</c:v>
                </c:pt>
                <c:pt idx="6">
                  <c:v>Public Works</c:v>
                </c:pt>
                <c:pt idx="7">
                  <c:v>Environmental</c:v>
                </c:pt>
                <c:pt idx="8">
                  <c:v>Health</c:v>
                </c:pt>
                <c:pt idx="9">
                  <c:v>Social</c:v>
                </c:pt>
                <c:pt idx="10">
                  <c:v>Recreation</c:v>
                </c:pt>
                <c:pt idx="11">
                  <c:v>Planning &amp; Development</c:v>
                </c:pt>
                <c:pt idx="12">
                  <c:v>Taxation &amp; Operating Grants</c:v>
                </c:pt>
              </c:strCache>
            </c:strRef>
          </c:cat>
          <c:val>
            <c:numRef>
              <c:f>'BU 2022'!$H$42:$H$54</c:f>
              <c:numCache>
                <c:formatCode>#,##0_);[Red]\(#,##0\)</c:formatCode>
                <c:ptCount val="13"/>
                <c:pt idx="0">
                  <c:v>1856373</c:v>
                </c:pt>
                <c:pt idx="1">
                  <c:v>444570</c:v>
                </c:pt>
                <c:pt idx="2">
                  <c:v>678259</c:v>
                </c:pt>
                <c:pt idx="3">
                  <c:v>96190</c:v>
                </c:pt>
                <c:pt idx="4">
                  <c:v>141408</c:v>
                </c:pt>
                <c:pt idx="5">
                  <c:v>30000</c:v>
                </c:pt>
                <c:pt idx="6">
                  <c:v>2439923</c:v>
                </c:pt>
                <c:pt idx="7">
                  <c:v>1177740</c:v>
                </c:pt>
                <c:pt idx="8">
                  <c:v>911605</c:v>
                </c:pt>
                <c:pt idx="9">
                  <c:v>440625</c:v>
                </c:pt>
                <c:pt idx="10">
                  <c:v>811874</c:v>
                </c:pt>
                <c:pt idx="11">
                  <c:v>103779</c:v>
                </c:pt>
                <c:pt idx="12">
                  <c:v>0</c:v>
                </c:pt>
              </c:numCache>
            </c:numRef>
          </c:val>
          <c:extLst>
            <c:ext xmlns:c16="http://schemas.microsoft.com/office/drawing/2014/chart" uri="{C3380CC4-5D6E-409C-BE32-E72D297353CC}">
              <c16:uniqueId val="{00000001-E03A-4D1D-8E49-E082695BDB71}"/>
            </c:ext>
          </c:extLst>
        </c:ser>
        <c:dLbls>
          <c:showLegendKey val="0"/>
          <c:showVal val="0"/>
          <c:showCatName val="0"/>
          <c:showSerName val="0"/>
          <c:showPercent val="0"/>
          <c:showBubbleSize val="0"/>
        </c:dLbls>
        <c:gapWidth val="200"/>
        <c:overlap val="-40"/>
        <c:axId val="659720176"/>
        <c:axId val="659726736"/>
      </c:barChart>
      <c:catAx>
        <c:axId val="65972017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659726736"/>
        <c:crosses val="autoZero"/>
        <c:auto val="1"/>
        <c:lblAlgn val="ctr"/>
        <c:lblOffset val="100"/>
        <c:noMultiLvlLbl val="0"/>
      </c:catAx>
      <c:valAx>
        <c:axId val="659726736"/>
        <c:scaling>
          <c:orientation val="minMax"/>
        </c:scaling>
        <c:delete val="1"/>
        <c:axPos val="t"/>
        <c:majorGridlines>
          <c:spPr>
            <a:ln w="9525" cap="flat" cmpd="sng" algn="ctr">
              <a:solidFill>
                <a:srgbClr val="4472C4">
                  <a:alpha val="5000"/>
                </a:srgbClr>
              </a:solidFill>
              <a:round/>
            </a:ln>
            <a:effectLst/>
          </c:spPr>
        </c:majorGridlines>
        <c:numFmt formatCode="#,##0_);[Red]\(#,##0\)" sourceLinked="1"/>
        <c:majorTickMark val="none"/>
        <c:minorTickMark val="none"/>
        <c:tickLblPos val="nextTo"/>
        <c:crossAx val="659720176"/>
        <c:crosses val="autoZero"/>
        <c:crossBetween val="between"/>
      </c:valAx>
      <c:spPr>
        <a:noFill/>
        <a:ln>
          <a:noFill/>
        </a:ln>
        <a:effectLst/>
      </c:spPr>
    </c:plotArea>
    <c:legend>
      <c:legendPos val="r"/>
      <c:layout>
        <c:manualLayout>
          <c:xMode val="edge"/>
          <c:yMode val="edge"/>
          <c:x val="0.77999165120351532"/>
          <c:y val="0.10777072951863642"/>
          <c:w val="0.2154874683805352"/>
          <c:h val="0.16261327729443378"/>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i="0" baseline="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1525432769134304E-2"/>
          <c:y val="0"/>
          <c:w val="0.74679847634595431"/>
          <c:h val="0.93676747854421638"/>
        </c:manualLayout>
      </c:layout>
      <c:barChart>
        <c:barDir val="bar"/>
        <c:grouping val="clustered"/>
        <c:varyColors val="0"/>
        <c:ser>
          <c:idx val="1"/>
          <c:order val="1"/>
          <c:tx>
            <c:strRef>
              <c:f>'BU 2022'!$J$41</c:f>
              <c:strCache>
                <c:ptCount val="1"/>
                <c:pt idx="0">
                  <c:v>variance to 2021 budget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'BU 2022'!$B$42:$B$54</c:f>
              <c:strCache>
                <c:ptCount val="13"/>
                <c:pt idx="0">
                  <c:v>General Government</c:v>
                </c:pt>
                <c:pt idx="1">
                  <c:v>Fire</c:v>
                </c:pt>
                <c:pt idx="2">
                  <c:v>Police</c:v>
                </c:pt>
                <c:pt idx="3">
                  <c:v>By-Law</c:v>
                </c:pt>
                <c:pt idx="4">
                  <c:v>Building</c:v>
                </c:pt>
                <c:pt idx="5">
                  <c:v>Emergency Measures</c:v>
                </c:pt>
                <c:pt idx="6">
                  <c:v>Public Works</c:v>
                </c:pt>
                <c:pt idx="7">
                  <c:v>Environmental</c:v>
                </c:pt>
                <c:pt idx="8">
                  <c:v>Health</c:v>
                </c:pt>
                <c:pt idx="9">
                  <c:v>Social</c:v>
                </c:pt>
                <c:pt idx="10">
                  <c:v>Recreation</c:v>
                </c:pt>
                <c:pt idx="11">
                  <c:v>Planning &amp; Development</c:v>
                </c:pt>
                <c:pt idx="12">
                  <c:v>Taxation &amp; Operating Grants</c:v>
                </c:pt>
              </c:strCache>
            </c:strRef>
          </c:cat>
          <c:val>
            <c:numRef>
              <c:f>'BU 2022'!$J$42:$J$54</c:f>
              <c:numCache>
                <c:formatCode>#,##0_);[Red]\(#,##0\)</c:formatCode>
                <c:ptCount val="13"/>
                <c:pt idx="0">
                  <c:v>-26345</c:v>
                </c:pt>
                <c:pt idx="1">
                  <c:v>-24616</c:v>
                </c:pt>
                <c:pt idx="2">
                  <c:v>0</c:v>
                </c:pt>
                <c:pt idx="3">
                  <c:v>16674</c:v>
                </c:pt>
                <c:pt idx="4">
                  <c:v>29000</c:v>
                </c:pt>
                <c:pt idx="5">
                  <c:v>30000</c:v>
                </c:pt>
                <c:pt idx="6">
                  <c:v>83769</c:v>
                </c:pt>
                <c:pt idx="7">
                  <c:v>-6509</c:v>
                </c:pt>
                <c:pt idx="8">
                  <c:v>-23075</c:v>
                </c:pt>
                <c:pt idx="9">
                  <c:v>-8258</c:v>
                </c:pt>
                <c:pt idx="10">
                  <c:v>388375</c:v>
                </c:pt>
                <c:pt idx="11">
                  <c:v>2394</c:v>
                </c:pt>
                <c:pt idx="12">
                  <c:v>-15700</c:v>
                </c:pt>
              </c:numCache>
            </c:numRef>
          </c:val>
          <c:extLst>
            <c:ext xmlns:c16="http://schemas.microsoft.com/office/drawing/2014/chart" uri="{C3380CC4-5D6E-409C-BE32-E72D297353CC}">
              <c16:uniqueId val="{00000000-9902-4503-AFD5-168C9692D09F}"/>
            </c:ext>
          </c:extLst>
        </c:ser>
        <c:dLbls>
          <c:showLegendKey val="0"/>
          <c:showVal val="0"/>
          <c:showCatName val="0"/>
          <c:showSerName val="0"/>
          <c:showPercent val="0"/>
          <c:showBubbleSize val="0"/>
        </c:dLbls>
        <c:gapWidth val="182"/>
        <c:axId val="701687680"/>
        <c:axId val="701688008"/>
        <c:extLst>
          <c:ext xmlns:c15="http://schemas.microsoft.com/office/drawing/2012/chart" uri="{02D57815-91ED-43cb-92C2-25804820EDAC}">
            <c15:filteredBarSeries>
              <c15:ser>
                <c:idx val="0"/>
                <c:order val="0"/>
                <c:tx>
                  <c:strRef>
                    <c:extLst>
                      <c:ext uri="{02D57815-91ED-43cb-92C2-25804820EDAC}">
                        <c15:formulaRef>
                          <c15:sqref>'BU 2022'!$I$41</c15:sqref>
                        </c15:formulaRef>
                      </c:ext>
                    </c:extLst>
                    <c:strCache>
                      <c:ptCount val="1"/>
                      <c:pt idx="0">
                        <c:v>2021 variance</c:v>
                      </c:pt>
                    </c:strCache>
                  </c:strRef>
                </c:tx>
                <c:spPr>
                  <a:solidFill>
                    <a:schemeClr val="accent1"/>
                  </a:solidFill>
                  <a:ln>
                    <a:noFill/>
                  </a:ln>
                  <a:effectLst/>
                </c:spPr>
                <c:invertIfNegative val="0"/>
                <c:cat>
                  <c:strRef>
                    <c:extLst>
                      <c:ext uri="{02D57815-91ED-43cb-92C2-25804820EDAC}">
                        <c15:formulaRef>
                          <c15:sqref>'BU 2022'!$B$42:$B$54</c15:sqref>
                        </c15:formulaRef>
                      </c:ext>
                    </c:extLst>
                    <c:strCache>
                      <c:ptCount val="13"/>
                      <c:pt idx="0">
                        <c:v>General Government</c:v>
                      </c:pt>
                      <c:pt idx="1">
                        <c:v>Fire</c:v>
                      </c:pt>
                      <c:pt idx="2">
                        <c:v>Police</c:v>
                      </c:pt>
                      <c:pt idx="3">
                        <c:v>By-Law</c:v>
                      </c:pt>
                      <c:pt idx="4">
                        <c:v>Building</c:v>
                      </c:pt>
                      <c:pt idx="5">
                        <c:v>Emergency Measures</c:v>
                      </c:pt>
                      <c:pt idx="6">
                        <c:v>Public Works</c:v>
                      </c:pt>
                      <c:pt idx="7">
                        <c:v>Environmental</c:v>
                      </c:pt>
                      <c:pt idx="8">
                        <c:v>Health</c:v>
                      </c:pt>
                      <c:pt idx="9">
                        <c:v>Social</c:v>
                      </c:pt>
                      <c:pt idx="10">
                        <c:v>Recreation</c:v>
                      </c:pt>
                      <c:pt idx="11">
                        <c:v>Planning &amp; Development</c:v>
                      </c:pt>
                      <c:pt idx="12">
                        <c:v>Taxation &amp; Operating Grants</c:v>
                      </c:pt>
                    </c:strCache>
                  </c:strRef>
                </c:cat>
                <c:val>
                  <c:numRef>
                    <c:extLst>
                      <c:ext uri="{02D57815-91ED-43cb-92C2-25804820EDAC}">
                        <c15:formulaRef>
                          <c15:sqref>'BU 2022'!$I$42:$I$54</c15:sqref>
                        </c15:formulaRef>
                      </c:ext>
                    </c:extLst>
                    <c:numCache>
                      <c:formatCode>#,##0_);[Red]\(#,##0\)</c:formatCode>
                      <c:ptCount val="13"/>
                      <c:pt idx="0">
                        <c:v>83241</c:v>
                      </c:pt>
                      <c:pt idx="1">
                        <c:v>6558</c:v>
                      </c:pt>
                      <c:pt idx="2">
                        <c:v>2687</c:v>
                      </c:pt>
                      <c:pt idx="3">
                        <c:v>41839</c:v>
                      </c:pt>
                      <c:pt idx="4">
                        <c:v>83535</c:v>
                      </c:pt>
                      <c:pt idx="5">
                        <c:v>4889</c:v>
                      </c:pt>
                      <c:pt idx="6">
                        <c:v>101744</c:v>
                      </c:pt>
                      <c:pt idx="7">
                        <c:v>140593</c:v>
                      </c:pt>
                      <c:pt idx="8">
                        <c:v>-6700</c:v>
                      </c:pt>
                      <c:pt idx="9">
                        <c:v>0</c:v>
                      </c:pt>
                      <c:pt idx="10">
                        <c:v>94183</c:v>
                      </c:pt>
                      <c:pt idx="11">
                        <c:v>27263</c:v>
                      </c:pt>
                      <c:pt idx="12">
                        <c:v>27077</c:v>
                      </c:pt>
                    </c:numCache>
                  </c:numRef>
                </c:val>
                <c:extLst>
                  <c:ext xmlns:c16="http://schemas.microsoft.com/office/drawing/2014/chart" uri="{C3380CC4-5D6E-409C-BE32-E72D297353CC}">
                    <c16:uniqueId val="{00000001-9902-4503-AFD5-168C9692D09F}"/>
                  </c:ext>
                </c:extLst>
              </c15:ser>
            </c15:filteredBarSeries>
          </c:ext>
        </c:extLst>
      </c:barChart>
      <c:catAx>
        <c:axId val="701687680"/>
        <c:scaling>
          <c:orientation val="maxMin"/>
        </c:scaling>
        <c:delete val="0"/>
        <c:axPos val="l"/>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b"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701688008"/>
        <c:crosses val="autoZero"/>
        <c:auto val="1"/>
        <c:lblAlgn val="ctr"/>
        <c:lblOffset val="100"/>
        <c:noMultiLvlLbl val="0"/>
      </c:catAx>
      <c:valAx>
        <c:axId val="701688008"/>
        <c:scaling>
          <c:orientation val="minMax"/>
        </c:scaling>
        <c:delete val="1"/>
        <c:axPos val="t"/>
        <c:majorGridlines>
          <c:spPr>
            <a:ln w="9525" cap="flat" cmpd="sng" algn="ctr">
              <a:solidFill>
                <a:srgbClr val="4472C4">
                  <a:alpha val="5000"/>
                </a:srgbClr>
              </a:solidFill>
              <a:round/>
            </a:ln>
            <a:effectLst/>
          </c:spPr>
        </c:majorGridlines>
        <c:numFmt formatCode="#,##0_);[Red]\(#,##0\)" sourceLinked="1"/>
        <c:majorTickMark val="none"/>
        <c:minorTickMark val="none"/>
        <c:tickLblPos val="nextTo"/>
        <c:crossAx val="7016876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outEnd"/>
          <c:showLegendKey val="0"/>
          <c:showVal val="0"/>
          <c:showCatName val="0"/>
          <c:showSerName val="0"/>
          <c:showPercent val="1"/>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AA7C-416B-B5FB-15A5D30DF9BC}"/>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AA7C-416B-B5FB-15A5D30DF9BC}"/>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AA7C-416B-B5FB-15A5D30DF9BC}"/>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AA7C-416B-B5FB-15A5D30DF9BC}"/>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AA7C-416B-B5FB-15A5D30DF9BC}"/>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AA7C-416B-B5FB-15A5D30DF9BC}"/>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AA7C-416B-B5FB-15A5D30DF9BC}"/>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AA7C-416B-B5FB-15A5D30DF9BC}"/>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AA7C-416B-B5FB-15A5D30DF9BC}"/>
              </c:ext>
            </c:extLst>
          </c:dPt>
          <c:dPt>
            <c:idx val="9"/>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3-AA7C-416B-B5FB-15A5D30DF9BC}"/>
              </c:ext>
            </c:extLst>
          </c:dPt>
          <c:dPt>
            <c:idx val="10"/>
            <c:bubble3D val="0"/>
            <c:spPr>
              <a:solidFill>
                <a:schemeClr val="accent5">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5-AA7C-416B-B5FB-15A5D30DF9BC}"/>
              </c:ext>
            </c:extLst>
          </c:dPt>
          <c:dLbls>
            <c:dLbl>
              <c:idx val="0"/>
              <c:layout>
                <c:manualLayout>
                  <c:x val="8.1195417770799819E-2"/>
                  <c:y val="2.1501334804996448E-2"/>
                </c:manualLayout>
              </c:layout>
              <c:spPr>
                <a:noFill/>
                <a:ln>
                  <a:noFill/>
                </a:ln>
                <a:effectLst/>
              </c:spPr>
              <c:txPr>
                <a:bodyPr rot="0" spcFirstLastPara="1" vertOverflow="clip" horzOverflow="clip" vert="horz" wrap="square" lIns="38100" tIns="19050" rIns="38100" bIns="19050" anchor="ctr" anchorCtr="1">
                  <a:no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layout>
                    <c:manualLayout>
                      <c:w val="0.26226975510155498"/>
                      <c:h val="0.15413579177743292"/>
                    </c:manualLayout>
                  </c15:layout>
                </c:ext>
                <c:ext xmlns:c16="http://schemas.microsoft.com/office/drawing/2014/chart" uri="{C3380CC4-5D6E-409C-BE32-E72D297353CC}">
                  <c16:uniqueId val="{00000001-AA7C-416B-B5FB-15A5D30DF9BC}"/>
                </c:ext>
              </c:extLst>
            </c:dLbl>
            <c:dLbl>
              <c:idx val="1"/>
              <c:layout>
                <c:manualLayout>
                  <c:x val="7.9638306436769626E-2"/>
                  <c:y val="-0.17304199993775485"/>
                </c:manualLayout>
              </c:layout>
              <c:spPr>
                <a:noFill/>
                <a:ln>
                  <a:noFill/>
                </a:ln>
                <a:effectLst/>
              </c:spPr>
              <c:txPr>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layout>
                    <c:manualLayout>
                      <c:w val="0.13366761201022745"/>
                      <c:h val="0.12205278773339803"/>
                    </c:manualLayout>
                  </c15:layout>
                </c:ext>
                <c:ext xmlns:c16="http://schemas.microsoft.com/office/drawing/2014/chart" uri="{C3380CC4-5D6E-409C-BE32-E72D297353CC}">
                  <c16:uniqueId val="{00000003-AA7C-416B-B5FB-15A5D30DF9BC}"/>
                </c:ext>
              </c:extLst>
            </c:dLbl>
            <c:dLbl>
              <c:idx val="2"/>
              <c:layout>
                <c:manualLayout>
                  <c:x val="7.662835249042145E-2"/>
                  <c:y val="-0.13833992094861669"/>
                </c:manualLayout>
              </c:layout>
              <c:spPr>
                <a:noFill/>
                <a:ln>
                  <a:noFill/>
                </a:ln>
                <a:effectLst/>
              </c:spPr>
              <c:txPr>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5-AA7C-416B-B5FB-15A5D30DF9BC}"/>
                </c:ext>
              </c:extLst>
            </c:dLbl>
            <c:dLbl>
              <c:idx val="3"/>
              <c:layout>
                <c:manualLayout>
                  <c:x val="0.15312642113860928"/>
                  <c:y val="-1.4888269895116955E-2"/>
                </c:manualLayout>
              </c:layout>
              <c:spPr>
                <a:noFill/>
                <a:ln>
                  <a:noFill/>
                </a:ln>
                <a:effectLst/>
              </c:spPr>
              <c:txPr>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7-AA7C-416B-B5FB-15A5D30DF9BC}"/>
                </c:ext>
              </c:extLst>
            </c:dLbl>
            <c:dLbl>
              <c:idx val="4"/>
              <c:layout>
                <c:manualLayout>
                  <c:x val="-1.1468330187972992E-2"/>
                  <c:y val="8.4054340045438991E-2"/>
                </c:manualLayout>
              </c:layout>
              <c:spPr>
                <a:noFill/>
                <a:ln>
                  <a:noFill/>
                </a:ln>
                <a:effectLst/>
              </c:spPr>
              <c:txPr>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9-AA7C-416B-B5FB-15A5D30DF9BC}"/>
                </c:ext>
              </c:extLst>
            </c:dLbl>
            <c:dLbl>
              <c:idx val="5"/>
              <c:spPr>
                <a:noFill/>
                <a:ln>
                  <a:noFill/>
                </a:ln>
                <a:effectLst/>
              </c:spPr>
              <c:txPr>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B-AA7C-416B-B5FB-15A5D30DF9BC}"/>
                </c:ext>
              </c:extLst>
            </c:dLbl>
            <c:dLbl>
              <c:idx val="6"/>
              <c:layout>
                <c:manualLayout>
                  <c:x val="-2.554278416347382E-2"/>
                  <c:y val="6.4229249011857795E-2"/>
                </c:manualLayout>
              </c:layout>
              <c:spPr>
                <a:noFill/>
                <a:ln>
                  <a:noFill/>
                </a:ln>
                <a:effectLst/>
              </c:spPr>
              <c:txPr>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D-AA7C-416B-B5FB-15A5D30DF9BC}"/>
                </c:ext>
              </c:extLst>
            </c:dLbl>
            <c:dLbl>
              <c:idx val="7"/>
              <c:layout>
                <c:manualLayout>
                  <c:x val="-5.9599829714772269E-2"/>
                  <c:y val="2.4703557312252964E-2"/>
                </c:manualLayout>
              </c:layout>
              <c:spPr>
                <a:noFill/>
                <a:ln>
                  <a:noFill/>
                </a:ln>
                <a:effectLst/>
              </c:spPr>
              <c:txPr>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F-AA7C-416B-B5FB-15A5D30DF9BC}"/>
                </c:ext>
              </c:extLst>
            </c:dLbl>
            <c:dLbl>
              <c:idx val="8"/>
              <c:layout>
                <c:manualLayout>
                  <c:x val="-0.17028522775649213"/>
                  <c:y val="7.4110671936758896E-2"/>
                </c:manualLayout>
              </c:layout>
              <c:spPr>
                <a:noFill/>
                <a:ln>
                  <a:noFill/>
                </a:ln>
                <a:effectLst/>
              </c:spPr>
              <c:txPr>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11-AA7C-416B-B5FB-15A5D30DF9BC}"/>
                </c:ext>
              </c:extLst>
            </c:dLbl>
            <c:dLbl>
              <c:idx val="9"/>
              <c:layout>
                <c:manualLayout>
                  <c:x val="-6.0109374971663534E-2"/>
                  <c:y val="2.9644268774703556E-2"/>
                </c:manualLayout>
              </c:layout>
              <c:spPr>
                <a:noFill/>
                <a:ln>
                  <a:noFill/>
                </a:ln>
                <a:effectLst/>
              </c:spPr>
              <c:txPr>
                <a:bodyPr rot="0" spcFirstLastPara="1" vertOverflow="clip" horzOverflow="clip" vert="horz" wrap="square" lIns="38100" tIns="19050" rIns="38100" bIns="19050" anchor="ctr" anchorCtr="1">
                  <a:sp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layout>
                    <c:manualLayout>
                      <c:w val="0.26553513983762883"/>
                      <c:h val="0.12205278773339803"/>
                    </c:manualLayout>
                  </c15:layout>
                </c:ext>
                <c:ext xmlns:c16="http://schemas.microsoft.com/office/drawing/2014/chart" uri="{C3380CC4-5D6E-409C-BE32-E72D297353CC}">
                  <c16:uniqueId val="{00000013-AA7C-416B-B5FB-15A5D30DF9BC}"/>
                </c:ext>
              </c:extLst>
            </c:dLbl>
            <c:dLbl>
              <c:idx val="10"/>
              <c:layout>
                <c:manualLayout>
                  <c:x val="8.3854101856891308E-2"/>
                  <c:y val="0"/>
                </c:manualLayout>
              </c:layout>
              <c:spPr>
                <a:noFill/>
                <a:ln>
                  <a:noFill/>
                </a:ln>
                <a:effectLst/>
              </c:spPr>
              <c:txPr>
                <a:bodyPr rot="0" spcFirstLastPara="1" vertOverflow="clip" horzOverflow="clip" vert="horz" wrap="square" lIns="38100" tIns="19050" rIns="38100" bIns="19050" anchor="ctr" anchorCtr="1">
                  <a:noAutofit/>
                </a:bodyPr>
                <a:lstStyle/>
                <a:p>
                  <a:pPr>
                    <a:defRPr sz="14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6225395729615153"/>
                      <c:h val="0.13577109093573791"/>
                    </c:manualLayout>
                  </c15:layout>
                </c:ext>
                <c:ext xmlns:c16="http://schemas.microsoft.com/office/drawing/2014/chart" uri="{C3380CC4-5D6E-409C-BE32-E72D297353CC}">
                  <c16:uniqueId val="{00000015-AA7C-416B-B5FB-15A5D30DF9BC}"/>
                </c:ext>
              </c:extLst>
            </c:dLbl>
            <c:spPr>
              <a:solidFill>
                <a:sysClr val="window" lastClr="FFFFFF"/>
              </a:solidFill>
              <a:ln>
                <a:solidFill>
                  <a:srgbClr val="4472C4"/>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'BU 2022'!$B$3:$B$13</c:f>
              <c:strCache>
                <c:ptCount val="11"/>
                <c:pt idx="0">
                  <c:v>General Government</c:v>
                </c:pt>
                <c:pt idx="1">
                  <c:v>Fire</c:v>
                </c:pt>
                <c:pt idx="2">
                  <c:v>By-Law</c:v>
                </c:pt>
                <c:pt idx="3">
                  <c:v>Building</c:v>
                </c:pt>
                <c:pt idx="4">
                  <c:v>Emergency Measures</c:v>
                </c:pt>
                <c:pt idx="5">
                  <c:v>Public Works</c:v>
                </c:pt>
                <c:pt idx="6">
                  <c:v>Environmental - Landfill</c:v>
                </c:pt>
                <c:pt idx="7">
                  <c:v>Health</c:v>
                </c:pt>
                <c:pt idx="8">
                  <c:v>Social</c:v>
                </c:pt>
                <c:pt idx="9">
                  <c:v>Recreation</c:v>
                </c:pt>
                <c:pt idx="10">
                  <c:v>Planning &amp; Development</c:v>
                </c:pt>
              </c:strCache>
            </c:strRef>
          </c:cat>
          <c:val>
            <c:numRef>
              <c:f>'BU 2022'!$E$3:$E$13</c:f>
              <c:numCache>
                <c:formatCode>_("$"* #,##0_);_("$"* \(#,##0\);_("$"* "-"??_);_(@_)</c:formatCode>
                <c:ptCount val="11"/>
                <c:pt idx="0">
                  <c:v>485.2873622789989</c:v>
                </c:pt>
                <c:pt idx="1">
                  <c:v>116.21813215790928</c:v>
                </c:pt>
                <c:pt idx="2">
                  <c:v>25.145696138446798</c:v>
                </c:pt>
                <c:pt idx="3">
                  <c:v>36.966447650956283</c:v>
                </c:pt>
                <c:pt idx="4">
                  <c:v>7.8425084120324771</c:v>
                </c:pt>
                <c:pt idx="5">
                  <c:v>637.83722174038394</c:v>
                </c:pt>
                <c:pt idx="6">
                  <c:v>275.83958145442404</c:v>
                </c:pt>
                <c:pt idx="7">
                  <c:v>238.30899603169553</c:v>
                </c:pt>
                <c:pt idx="8">
                  <c:v>115.18684230172701</c:v>
                </c:pt>
                <c:pt idx="9">
                  <c:v>212.23762248368186</c:v>
                </c:pt>
                <c:pt idx="10">
                  <c:v>27.129589349743949</c:v>
                </c:pt>
              </c:numCache>
            </c:numRef>
          </c:val>
          <c:extLst>
            <c:ext xmlns:c16="http://schemas.microsoft.com/office/drawing/2014/chart" uri="{C3380CC4-5D6E-409C-BE32-E72D297353CC}">
              <c16:uniqueId val="{00000016-AA7C-416B-B5FB-15A5D30DF9BC}"/>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1-E945-4956-959A-D532165AE430}"/>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3-E945-4956-959A-D532165AE430}"/>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5-E945-4956-959A-D532165AE430}"/>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7-E945-4956-959A-D532165AE430}"/>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extLst>
              <c:ext xmlns:c16="http://schemas.microsoft.com/office/drawing/2014/chart" uri="{C3380CC4-5D6E-409C-BE32-E72D297353CC}">
                <c16:uniqueId val="{00000009-E945-4956-959A-D532165AE430}"/>
              </c:ext>
            </c:extLst>
          </c:dPt>
          <c:dLbls>
            <c:dLbl>
              <c:idx val="0"/>
              <c:layout>
                <c:manualLayout>
                  <c:x val="1.9672640656185549E-2"/>
                  <c:y val="1.1635747711967803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945-4956-959A-D532165AE430}"/>
                </c:ext>
              </c:extLst>
            </c:dLbl>
            <c:dLbl>
              <c:idx val="2"/>
              <c:layout>
                <c:manualLayout>
                  <c:x val="-4.5675597857850268E-2"/>
                  <c:y val="1.358247277022826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E945-4956-959A-D532165AE430}"/>
                </c:ext>
              </c:extLst>
            </c:dLbl>
            <c:dLbl>
              <c:idx val="3"/>
              <c:layout>
                <c:manualLayout>
                  <c:x val="-5.0566466175477977E-2"/>
                  <c:y val="-6.2391843153604565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E945-4956-959A-D532165AE430}"/>
                </c:ext>
              </c:extLst>
            </c:dLbl>
            <c:dLbl>
              <c:idx val="4"/>
              <c:layout>
                <c:manualLayout>
                  <c:x val="-4.5898713240878318E-2"/>
                  <c:y val="0"/>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E945-4956-959A-D532165AE43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'BU 2022'!$B$21:$B$25</c:f>
              <c:strCache>
                <c:ptCount val="5"/>
                <c:pt idx="0">
                  <c:v>Taxation</c:v>
                </c:pt>
                <c:pt idx="1">
                  <c:v>Federal</c:v>
                </c:pt>
                <c:pt idx="2">
                  <c:v>Provincial</c:v>
                </c:pt>
                <c:pt idx="3">
                  <c:v>User Charges</c:v>
                </c:pt>
                <c:pt idx="4">
                  <c:v>Other</c:v>
                </c:pt>
              </c:strCache>
            </c:strRef>
          </c:cat>
          <c:val>
            <c:numRef>
              <c:f>'BU 2022'!$D$21:$D$25</c:f>
              <c:numCache>
                <c:formatCode>0%</c:formatCode>
                <c:ptCount val="5"/>
                <c:pt idx="0">
                  <c:v>0.51324311023572511</c:v>
                </c:pt>
                <c:pt idx="1">
                  <c:v>4.0758430469607108E-2</c:v>
                </c:pt>
                <c:pt idx="2">
                  <c:v>0.26718866372651584</c:v>
                </c:pt>
                <c:pt idx="3">
                  <c:v>0.11408960229247612</c:v>
                </c:pt>
                <c:pt idx="4">
                  <c:v>6.4720193275675825E-2</c:v>
                </c:pt>
              </c:numCache>
            </c:numRef>
          </c:val>
          <c:extLst>
            <c:ext xmlns:c16="http://schemas.microsoft.com/office/drawing/2014/chart" uri="{C3380CC4-5D6E-409C-BE32-E72D297353CC}">
              <c16:uniqueId val="{0000000A-E945-4956-959A-D532165AE43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8.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9.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A80A55-9A08-482E-9DE4-7D851746A34E}" type="doc">
      <dgm:prSet loTypeId="urn:microsoft.com/office/officeart/2005/8/layout/bProcess3" loCatId="process" qsTypeId="urn:microsoft.com/office/officeart/2005/8/quickstyle/simple4" qsCatId="simple" csTypeId="urn:microsoft.com/office/officeart/2005/8/colors/colorful4" csCatId="colorful" phldr="1"/>
      <dgm:spPr/>
      <dgm:t>
        <a:bodyPr/>
        <a:lstStyle/>
        <a:p>
          <a:endParaRPr lang="en-CA"/>
        </a:p>
      </dgm:t>
    </dgm:pt>
    <dgm:pt modelId="{7EB57ACB-FA70-4368-87EF-C473B1480904}">
      <dgm:prSet phldrT="[Text]"/>
      <dgm:spPr/>
      <dgm:t>
        <a:bodyPr/>
        <a:lstStyle/>
        <a:p>
          <a:r>
            <a:rPr lang="en-CA" b="1"/>
            <a:t>Budget Planning &amp; Direction</a:t>
          </a:r>
        </a:p>
        <a:p>
          <a:r>
            <a:rPr lang="en-CA" b="0" i="0"/>
            <a:t>December 7, 2021  </a:t>
          </a:r>
          <a:endParaRPr lang="en-CA"/>
        </a:p>
      </dgm:t>
    </dgm:pt>
    <dgm:pt modelId="{BAE88D1A-CB75-435A-B367-BA11307739DE}" type="parTrans" cxnId="{B43FD82D-23F9-490F-8254-833573278102}">
      <dgm:prSet/>
      <dgm:spPr/>
      <dgm:t>
        <a:bodyPr/>
        <a:lstStyle/>
        <a:p>
          <a:endParaRPr lang="en-CA"/>
        </a:p>
      </dgm:t>
    </dgm:pt>
    <dgm:pt modelId="{E62A3808-600D-475C-A218-66DCEE45F96A}" type="sibTrans" cxnId="{B43FD82D-23F9-490F-8254-833573278102}">
      <dgm:prSet/>
      <dgm:spPr/>
      <dgm:t>
        <a:bodyPr/>
        <a:lstStyle/>
        <a:p>
          <a:endParaRPr lang="en-CA"/>
        </a:p>
      </dgm:t>
    </dgm:pt>
    <dgm:pt modelId="{0A6FE37F-DACE-4806-A31F-A2205E630A8A}">
      <dgm:prSet phldrT="[Text]"/>
      <dgm:spPr/>
      <dgm:t>
        <a:bodyPr/>
        <a:lstStyle/>
        <a:p>
          <a:r>
            <a:rPr lang="en-CA" b="1"/>
            <a:t>Final Budget Deliberations</a:t>
          </a:r>
        </a:p>
        <a:p>
          <a:pPr rtl="0"/>
          <a:r>
            <a:rPr lang="en-CA">
              <a:latin typeface="+mn-lt"/>
            </a:rPr>
            <a:t>February </a:t>
          </a:r>
          <a:r>
            <a:rPr lang="en-CA" b="0">
              <a:latin typeface="+mn-lt"/>
            </a:rPr>
            <a:t>16, 2022</a:t>
          </a:r>
          <a:r>
            <a:rPr lang="en-CA" b="0">
              <a:latin typeface="Franklin Gothic Medium" panose="020B0603020102020204"/>
            </a:rPr>
            <a:t> </a:t>
          </a:r>
          <a:endParaRPr lang="en-CA" b="0"/>
        </a:p>
      </dgm:t>
    </dgm:pt>
    <dgm:pt modelId="{467F58A7-4D7B-4EB9-87B6-84CF08198066}" type="parTrans" cxnId="{CC4D5A2C-00B5-45B0-BC54-5F156E46F57A}">
      <dgm:prSet/>
      <dgm:spPr/>
      <dgm:t>
        <a:bodyPr/>
        <a:lstStyle/>
        <a:p>
          <a:endParaRPr lang="en-CA"/>
        </a:p>
      </dgm:t>
    </dgm:pt>
    <dgm:pt modelId="{B261F947-03FC-4354-82BF-F8D539FE292B}" type="sibTrans" cxnId="{CC4D5A2C-00B5-45B0-BC54-5F156E46F57A}">
      <dgm:prSet/>
      <dgm:spPr/>
      <dgm:t>
        <a:bodyPr/>
        <a:lstStyle/>
        <a:p>
          <a:endParaRPr lang="en-CA"/>
        </a:p>
      </dgm:t>
    </dgm:pt>
    <dgm:pt modelId="{1ACFD5EC-E499-42E1-9DC0-F5DB1B8D2FEA}">
      <dgm:prSet phldrT="[Text]"/>
      <dgm:spPr>
        <a:ln w="28575">
          <a:solidFill>
            <a:schemeClr val="tx1"/>
          </a:solidFill>
        </a:ln>
      </dgm:spPr>
      <dgm:t>
        <a:bodyPr/>
        <a:lstStyle/>
        <a:p>
          <a:r>
            <a:rPr lang="en-CA" b="1"/>
            <a:t>Public Budget Presentation</a:t>
          </a:r>
        </a:p>
        <a:p>
          <a:pPr rtl="0"/>
          <a:r>
            <a:rPr lang="en-CA">
              <a:latin typeface="+mn-lt"/>
            </a:rPr>
            <a:t>March 2, 2022 </a:t>
          </a:r>
        </a:p>
      </dgm:t>
    </dgm:pt>
    <dgm:pt modelId="{CC7927FA-F63B-4BCF-9223-AA64AEA2995A}" type="parTrans" cxnId="{9F8C7D1A-F179-467F-A8E9-EE43804FFDB8}">
      <dgm:prSet/>
      <dgm:spPr/>
      <dgm:t>
        <a:bodyPr/>
        <a:lstStyle/>
        <a:p>
          <a:endParaRPr lang="en-CA"/>
        </a:p>
      </dgm:t>
    </dgm:pt>
    <dgm:pt modelId="{1BE83DBB-4667-4817-ADC6-AE62C1595C0E}" type="sibTrans" cxnId="{9F8C7D1A-F179-467F-A8E9-EE43804FFDB8}">
      <dgm:prSet/>
      <dgm:spPr/>
      <dgm:t>
        <a:bodyPr/>
        <a:lstStyle/>
        <a:p>
          <a:endParaRPr lang="en-CA"/>
        </a:p>
      </dgm:t>
    </dgm:pt>
    <dgm:pt modelId="{7064C42D-323B-4592-8416-845918DF03F6}">
      <dgm:prSet phldrT="[Text]"/>
      <dgm:spPr/>
      <dgm:t>
        <a:bodyPr/>
        <a:lstStyle/>
        <a:p>
          <a:r>
            <a:rPr lang="en-CA" b="1"/>
            <a:t>Adoption of 2022 Budget</a:t>
          </a:r>
        </a:p>
        <a:p>
          <a:r>
            <a:rPr lang="en-CA">
              <a:latin typeface="+mn-lt"/>
            </a:rPr>
            <a:t>March 16, 2022</a:t>
          </a:r>
        </a:p>
      </dgm:t>
    </dgm:pt>
    <dgm:pt modelId="{F1498B6D-56B5-4BA3-861F-FBDB6D430923}" type="parTrans" cxnId="{373E380E-07C1-4917-B9CE-CB9AA3A32481}">
      <dgm:prSet/>
      <dgm:spPr/>
      <dgm:t>
        <a:bodyPr/>
        <a:lstStyle/>
        <a:p>
          <a:endParaRPr lang="en-CA"/>
        </a:p>
      </dgm:t>
    </dgm:pt>
    <dgm:pt modelId="{74E81618-3489-414F-B139-4FB78FDB4B42}" type="sibTrans" cxnId="{373E380E-07C1-4917-B9CE-CB9AA3A32481}">
      <dgm:prSet/>
      <dgm:spPr/>
      <dgm:t>
        <a:bodyPr/>
        <a:lstStyle/>
        <a:p>
          <a:endParaRPr lang="en-CA"/>
        </a:p>
      </dgm:t>
    </dgm:pt>
    <dgm:pt modelId="{6398D843-CC04-4D15-8CFB-E0C74B277F25}">
      <dgm:prSet phldrT="[Text]"/>
      <dgm:spPr/>
      <dgm:t>
        <a:bodyPr/>
        <a:lstStyle/>
        <a:p>
          <a:r>
            <a:rPr lang="en-CA" b="1"/>
            <a:t>Staff Budget Meeting</a:t>
          </a:r>
        </a:p>
        <a:p>
          <a:r>
            <a:rPr lang="en-CA" b="0" i="0"/>
            <a:t>November 18, 2021 </a:t>
          </a:r>
          <a:endParaRPr lang="en-CA"/>
        </a:p>
      </dgm:t>
    </dgm:pt>
    <dgm:pt modelId="{62441DC8-B05A-4720-B160-57D71086E638}" type="parTrans" cxnId="{B7E026FD-55BE-4C80-898C-FE20A80B3749}">
      <dgm:prSet/>
      <dgm:spPr/>
      <dgm:t>
        <a:bodyPr/>
        <a:lstStyle/>
        <a:p>
          <a:endParaRPr lang="en-CA"/>
        </a:p>
      </dgm:t>
    </dgm:pt>
    <dgm:pt modelId="{A78F26F3-A0AA-49F1-82D1-D639A0B1069F}" type="sibTrans" cxnId="{B7E026FD-55BE-4C80-898C-FE20A80B3749}">
      <dgm:prSet/>
      <dgm:spPr/>
      <dgm:t>
        <a:bodyPr/>
        <a:lstStyle/>
        <a:p>
          <a:endParaRPr lang="en-CA"/>
        </a:p>
      </dgm:t>
    </dgm:pt>
    <dgm:pt modelId="{2BFABC26-20E8-4592-A7B8-3DC3F8F88DF1}">
      <dgm:prSet phldrT="[Text]"/>
      <dgm:spPr/>
      <dgm:t>
        <a:bodyPr/>
        <a:lstStyle/>
        <a:p>
          <a:r>
            <a:rPr lang="en-CA" b="1"/>
            <a:t>Final Staff Review </a:t>
          </a:r>
        </a:p>
        <a:p>
          <a:pPr rtl="0"/>
          <a:r>
            <a:rPr lang="en-CA"/>
            <a:t>February 4</a:t>
          </a:r>
          <a:r>
            <a:rPr lang="en-CA">
              <a:latin typeface="Franklin Gothic Medium" panose="020B0603020102020204"/>
            </a:rPr>
            <a:t> </a:t>
          </a:r>
          <a:r>
            <a:rPr lang="en-CA"/>
            <a:t>– 11, 2022</a:t>
          </a:r>
        </a:p>
      </dgm:t>
    </dgm:pt>
    <dgm:pt modelId="{547BA764-123A-48F3-9F8A-BCD152B84ACC}" type="sibTrans" cxnId="{2B8E164B-11EA-475B-B4EE-A60CF3FB640F}">
      <dgm:prSet/>
      <dgm:spPr/>
      <dgm:t>
        <a:bodyPr/>
        <a:lstStyle/>
        <a:p>
          <a:endParaRPr lang="en-CA"/>
        </a:p>
      </dgm:t>
    </dgm:pt>
    <dgm:pt modelId="{52F1B640-9876-4D92-A44F-75B2AAC7ACB9}" type="parTrans" cxnId="{2B8E164B-11EA-475B-B4EE-A60CF3FB640F}">
      <dgm:prSet/>
      <dgm:spPr/>
      <dgm:t>
        <a:bodyPr/>
        <a:lstStyle/>
        <a:p>
          <a:endParaRPr lang="en-CA"/>
        </a:p>
      </dgm:t>
    </dgm:pt>
    <dgm:pt modelId="{32546A64-550D-4CB3-9572-DFF7B2E8896A}">
      <dgm:prSet phldrT="[Text]"/>
      <dgm:spPr>
        <a:ln w="28575">
          <a:noFill/>
        </a:ln>
      </dgm:spPr>
      <dgm:t>
        <a:bodyPr/>
        <a:lstStyle/>
        <a:p>
          <a:r>
            <a:rPr lang="en-CA" b="1"/>
            <a:t>1st Draft Budget Deliberations</a:t>
          </a:r>
        </a:p>
        <a:p>
          <a:r>
            <a:rPr lang="en-CA"/>
            <a:t>February 3, 2022</a:t>
          </a:r>
        </a:p>
      </dgm:t>
    </dgm:pt>
    <dgm:pt modelId="{655FFD6F-5FEA-42F0-A1B7-A6B9D675DBCE}" type="sibTrans" cxnId="{18506DB7-B449-424B-8455-87A06FAB824A}">
      <dgm:prSet/>
      <dgm:spPr/>
      <dgm:t>
        <a:bodyPr/>
        <a:lstStyle/>
        <a:p>
          <a:endParaRPr lang="en-CA"/>
        </a:p>
      </dgm:t>
    </dgm:pt>
    <dgm:pt modelId="{1AD298CE-830D-453F-9850-EA2EFDFDF69E}" type="parTrans" cxnId="{18506DB7-B449-424B-8455-87A06FAB824A}">
      <dgm:prSet/>
      <dgm:spPr/>
      <dgm:t>
        <a:bodyPr/>
        <a:lstStyle/>
        <a:p>
          <a:endParaRPr lang="en-CA"/>
        </a:p>
      </dgm:t>
    </dgm:pt>
    <dgm:pt modelId="{E9A5366B-BD32-4DEF-8940-B2C7FDC4187C}">
      <dgm:prSet phldrT="[Text]"/>
      <dgm:spPr/>
      <dgm:t>
        <a:bodyPr/>
        <a:lstStyle/>
        <a:p>
          <a:r>
            <a:rPr lang="en-CA" b="1"/>
            <a:t>Staff Review</a:t>
          </a:r>
        </a:p>
        <a:p>
          <a:r>
            <a:rPr lang="en-CA" b="1"/>
            <a:t> </a:t>
          </a:r>
          <a:r>
            <a:rPr lang="en-CA" b="0" i="0"/>
            <a:t>January 3 – 21, 2022 </a:t>
          </a:r>
          <a:endParaRPr lang="en-CA" b="1"/>
        </a:p>
      </dgm:t>
    </dgm:pt>
    <dgm:pt modelId="{B8057311-C638-4A63-A9B5-6DE7183BB8AF}" type="sibTrans" cxnId="{B424687C-A6BC-4085-936B-7261E3DEF1DB}">
      <dgm:prSet/>
      <dgm:spPr/>
      <dgm:t>
        <a:bodyPr/>
        <a:lstStyle/>
        <a:p>
          <a:endParaRPr lang="en-CA"/>
        </a:p>
      </dgm:t>
    </dgm:pt>
    <dgm:pt modelId="{52B11FFB-51A5-407E-985E-62C23A40B205}" type="parTrans" cxnId="{B424687C-A6BC-4085-936B-7261E3DEF1DB}">
      <dgm:prSet/>
      <dgm:spPr/>
      <dgm:t>
        <a:bodyPr/>
        <a:lstStyle/>
        <a:p>
          <a:endParaRPr lang="en-CA"/>
        </a:p>
      </dgm:t>
    </dgm:pt>
    <dgm:pt modelId="{FD709A2B-6F55-440B-BE2A-3AC382430C8E}" type="pres">
      <dgm:prSet presAssocID="{42A80A55-9A08-482E-9DE4-7D851746A34E}" presName="Name0" presStyleCnt="0">
        <dgm:presLayoutVars>
          <dgm:dir/>
          <dgm:resizeHandles val="exact"/>
        </dgm:presLayoutVars>
      </dgm:prSet>
      <dgm:spPr/>
    </dgm:pt>
    <dgm:pt modelId="{3BC4A71A-7B39-456B-9A6C-F26461D9A93E}" type="pres">
      <dgm:prSet presAssocID="{6398D843-CC04-4D15-8CFB-E0C74B277F25}" presName="node" presStyleLbl="node1" presStyleIdx="0" presStyleCnt="8">
        <dgm:presLayoutVars>
          <dgm:bulletEnabled val="1"/>
        </dgm:presLayoutVars>
      </dgm:prSet>
      <dgm:spPr/>
    </dgm:pt>
    <dgm:pt modelId="{AB5932CF-2D9F-4703-92F3-A53E54DB141B}" type="pres">
      <dgm:prSet presAssocID="{A78F26F3-A0AA-49F1-82D1-D639A0B1069F}" presName="sibTrans" presStyleLbl="sibTrans1D1" presStyleIdx="0" presStyleCnt="7"/>
      <dgm:spPr/>
    </dgm:pt>
    <dgm:pt modelId="{7CE66A8F-9969-42C6-BA36-8785BD4DC831}" type="pres">
      <dgm:prSet presAssocID="{A78F26F3-A0AA-49F1-82D1-D639A0B1069F}" presName="connectorText" presStyleLbl="sibTrans1D1" presStyleIdx="0" presStyleCnt="7"/>
      <dgm:spPr/>
    </dgm:pt>
    <dgm:pt modelId="{7FC38DEE-3196-49F9-85FB-6B83F80D6B21}" type="pres">
      <dgm:prSet presAssocID="{7EB57ACB-FA70-4368-87EF-C473B1480904}" presName="node" presStyleLbl="node1" presStyleIdx="1" presStyleCnt="8">
        <dgm:presLayoutVars>
          <dgm:bulletEnabled val="1"/>
        </dgm:presLayoutVars>
      </dgm:prSet>
      <dgm:spPr/>
    </dgm:pt>
    <dgm:pt modelId="{B1A0D703-4443-40FA-8EDF-B69A9DE21195}" type="pres">
      <dgm:prSet presAssocID="{E62A3808-600D-475C-A218-66DCEE45F96A}" presName="sibTrans" presStyleLbl="sibTrans1D1" presStyleIdx="1" presStyleCnt="7"/>
      <dgm:spPr/>
    </dgm:pt>
    <dgm:pt modelId="{B9302745-A3FD-48B8-88D8-35BAA9336E99}" type="pres">
      <dgm:prSet presAssocID="{E62A3808-600D-475C-A218-66DCEE45F96A}" presName="connectorText" presStyleLbl="sibTrans1D1" presStyleIdx="1" presStyleCnt="7"/>
      <dgm:spPr/>
    </dgm:pt>
    <dgm:pt modelId="{A088D0B8-AB4B-4283-80E8-7EEF0744D248}" type="pres">
      <dgm:prSet presAssocID="{E9A5366B-BD32-4DEF-8940-B2C7FDC4187C}" presName="node" presStyleLbl="node1" presStyleIdx="2" presStyleCnt="8">
        <dgm:presLayoutVars>
          <dgm:bulletEnabled val="1"/>
        </dgm:presLayoutVars>
      </dgm:prSet>
      <dgm:spPr/>
    </dgm:pt>
    <dgm:pt modelId="{D328403C-608A-46C2-ADF7-E68E0B883833}" type="pres">
      <dgm:prSet presAssocID="{B8057311-C638-4A63-A9B5-6DE7183BB8AF}" presName="sibTrans" presStyleLbl="sibTrans1D1" presStyleIdx="2" presStyleCnt="7"/>
      <dgm:spPr/>
    </dgm:pt>
    <dgm:pt modelId="{18B8556E-8647-45D1-8192-F50B9DCF7F33}" type="pres">
      <dgm:prSet presAssocID="{B8057311-C638-4A63-A9B5-6DE7183BB8AF}" presName="connectorText" presStyleLbl="sibTrans1D1" presStyleIdx="2" presStyleCnt="7"/>
      <dgm:spPr/>
    </dgm:pt>
    <dgm:pt modelId="{2F5A179D-16EB-4FC9-95BD-66560683BE18}" type="pres">
      <dgm:prSet presAssocID="{32546A64-550D-4CB3-9572-DFF7B2E8896A}" presName="node" presStyleLbl="node1" presStyleIdx="3" presStyleCnt="8">
        <dgm:presLayoutVars>
          <dgm:bulletEnabled val="1"/>
        </dgm:presLayoutVars>
      </dgm:prSet>
      <dgm:spPr/>
    </dgm:pt>
    <dgm:pt modelId="{E795CE45-3ED3-4D74-BC40-FFE89B3F51B8}" type="pres">
      <dgm:prSet presAssocID="{655FFD6F-5FEA-42F0-A1B7-A6B9D675DBCE}" presName="sibTrans" presStyleLbl="sibTrans1D1" presStyleIdx="3" presStyleCnt="7"/>
      <dgm:spPr/>
    </dgm:pt>
    <dgm:pt modelId="{DC186E87-AE7F-43C5-81A3-639148FDA2EE}" type="pres">
      <dgm:prSet presAssocID="{655FFD6F-5FEA-42F0-A1B7-A6B9D675DBCE}" presName="connectorText" presStyleLbl="sibTrans1D1" presStyleIdx="3" presStyleCnt="7"/>
      <dgm:spPr/>
    </dgm:pt>
    <dgm:pt modelId="{70A37051-05C4-46B0-8951-85C5674264F2}" type="pres">
      <dgm:prSet presAssocID="{2BFABC26-20E8-4592-A7B8-3DC3F8F88DF1}" presName="node" presStyleLbl="node1" presStyleIdx="4" presStyleCnt="8">
        <dgm:presLayoutVars>
          <dgm:bulletEnabled val="1"/>
        </dgm:presLayoutVars>
      </dgm:prSet>
      <dgm:spPr/>
    </dgm:pt>
    <dgm:pt modelId="{8094A51C-BD3F-4712-909D-0219A0DD3DE4}" type="pres">
      <dgm:prSet presAssocID="{547BA764-123A-48F3-9F8A-BCD152B84ACC}" presName="sibTrans" presStyleLbl="sibTrans1D1" presStyleIdx="4" presStyleCnt="7"/>
      <dgm:spPr/>
    </dgm:pt>
    <dgm:pt modelId="{E2A60950-15E1-49F3-B60A-63957610512E}" type="pres">
      <dgm:prSet presAssocID="{547BA764-123A-48F3-9F8A-BCD152B84ACC}" presName="connectorText" presStyleLbl="sibTrans1D1" presStyleIdx="4" presStyleCnt="7"/>
      <dgm:spPr/>
    </dgm:pt>
    <dgm:pt modelId="{99DBB150-1B97-4C98-AE21-9B2F88D1C4BF}" type="pres">
      <dgm:prSet presAssocID="{0A6FE37F-DACE-4806-A31F-A2205E630A8A}" presName="node" presStyleLbl="node1" presStyleIdx="5" presStyleCnt="8">
        <dgm:presLayoutVars>
          <dgm:bulletEnabled val="1"/>
        </dgm:presLayoutVars>
      </dgm:prSet>
      <dgm:spPr/>
    </dgm:pt>
    <dgm:pt modelId="{7A822DAA-C150-4F1E-87A0-5F2DD2994FAF}" type="pres">
      <dgm:prSet presAssocID="{B261F947-03FC-4354-82BF-F8D539FE292B}" presName="sibTrans" presStyleLbl="sibTrans1D1" presStyleIdx="5" presStyleCnt="7"/>
      <dgm:spPr/>
    </dgm:pt>
    <dgm:pt modelId="{B26F12B6-469F-4807-B849-4BA3D1BC90B6}" type="pres">
      <dgm:prSet presAssocID="{B261F947-03FC-4354-82BF-F8D539FE292B}" presName="connectorText" presStyleLbl="sibTrans1D1" presStyleIdx="5" presStyleCnt="7"/>
      <dgm:spPr/>
    </dgm:pt>
    <dgm:pt modelId="{A857469F-325B-465E-880B-4F42C399842F}" type="pres">
      <dgm:prSet presAssocID="{1ACFD5EC-E499-42E1-9DC0-F5DB1B8D2FEA}" presName="node" presStyleLbl="node1" presStyleIdx="6" presStyleCnt="8">
        <dgm:presLayoutVars>
          <dgm:bulletEnabled val="1"/>
        </dgm:presLayoutVars>
      </dgm:prSet>
      <dgm:spPr/>
    </dgm:pt>
    <dgm:pt modelId="{5CC0EDD1-2D5F-4D55-A97D-2F16C14A11C6}" type="pres">
      <dgm:prSet presAssocID="{1BE83DBB-4667-4817-ADC6-AE62C1595C0E}" presName="sibTrans" presStyleLbl="sibTrans1D1" presStyleIdx="6" presStyleCnt="7"/>
      <dgm:spPr/>
    </dgm:pt>
    <dgm:pt modelId="{D2FE7896-5EB0-43DF-A551-51A04E61216C}" type="pres">
      <dgm:prSet presAssocID="{1BE83DBB-4667-4817-ADC6-AE62C1595C0E}" presName="connectorText" presStyleLbl="sibTrans1D1" presStyleIdx="6" presStyleCnt="7"/>
      <dgm:spPr/>
    </dgm:pt>
    <dgm:pt modelId="{E71F02F6-A9A5-4B4C-B0DE-0AD2B74F1A23}" type="pres">
      <dgm:prSet presAssocID="{7064C42D-323B-4592-8416-845918DF03F6}" presName="node" presStyleLbl="node1" presStyleIdx="7" presStyleCnt="8">
        <dgm:presLayoutVars>
          <dgm:bulletEnabled val="1"/>
        </dgm:presLayoutVars>
      </dgm:prSet>
      <dgm:spPr/>
    </dgm:pt>
  </dgm:ptLst>
  <dgm:cxnLst>
    <dgm:cxn modelId="{373E380E-07C1-4917-B9CE-CB9AA3A32481}" srcId="{42A80A55-9A08-482E-9DE4-7D851746A34E}" destId="{7064C42D-323B-4592-8416-845918DF03F6}" srcOrd="7" destOrd="0" parTransId="{F1498B6D-56B5-4BA3-861F-FBDB6D430923}" sibTransId="{74E81618-3489-414F-B139-4FB78FDB4B42}"/>
    <dgm:cxn modelId="{3D070D15-2130-4A50-8FB2-2966555D24FA}" type="presOf" srcId="{655FFD6F-5FEA-42F0-A1B7-A6B9D675DBCE}" destId="{DC186E87-AE7F-43C5-81A3-639148FDA2EE}" srcOrd="1" destOrd="0" presId="urn:microsoft.com/office/officeart/2005/8/layout/bProcess3"/>
    <dgm:cxn modelId="{9F8C7D1A-F179-467F-A8E9-EE43804FFDB8}" srcId="{42A80A55-9A08-482E-9DE4-7D851746A34E}" destId="{1ACFD5EC-E499-42E1-9DC0-F5DB1B8D2FEA}" srcOrd="6" destOrd="0" parTransId="{CC7927FA-F63B-4BCF-9223-AA64AEA2995A}" sibTransId="{1BE83DBB-4667-4817-ADC6-AE62C1595C0E}"/>
    <dgm:cxn modelId="{5E145E20-BF66-4045-A5E7-DF405E214DF8}" type="presOf" srcId="{1ACFD5EC-E499-42E1-9DC0-F5DB1B8D2FEA}" destId="{A857469F-325B-465E-880B-4F42C399842F}" srcOrd="0" destOrd="0" presId="urn:microsoft.com/office/officeart/2005/8/layout/bProcess3"/>
    <dgm:cxn modelId="{CC4D5A2C-00B5-45B0-BC54-5F156E46F57A}" srcId="{42A80A55-9A08-482E-9DE4-7D851746A34E}" destId="{0A6FE37F-DACE-4806-A31F-A2205E630A8A}" srcOrd="5" destOrd="0" parTransId="{467F58A7-4D7B-4EB9-87B6-84CF08198066}" sibTransId="{B261F947-03FC-4354-82BF-F8D539FE292B}"/>
    <dgm:cxn modelId="{B43FD82D-23F9-490F-8254-833573278102}" srcId="{42A80A55-9A08-482E-9DE4-7D851746A34E}" destId="{7EB57ACB-FA70-4368-87EF-C473B1480904}" srcOrd="1" destOrd="0" parTransId="{BAE88D1A-CB75-435A-B367-BA11307739DE}" sibTransId="{E62A3808-600D-475C-A218-66DCEE45F96A}"/>
    <dgm:cxn modelId="{0B803530-07E6-429C-9EB1-109A1C35CAC8}" type="presOf" srcId="{7064C42D-323B-4592-8416-845918DF03F6}" destId="{E71F02F6-A9A5-4B4C-B0DE-0AD2B74F1A23}" srcOrd="0" destOrd="0" presId="urn:microsoft.com/office/officeart/2005/8/layout/bProcess3"/>
    <dgm:cxn modelId="{D1EF3E30-8B82-4342-ADCC-D1689CA32794}" type="presOf" srcId="{547BA764-123A-48F3-9F8A-BCD152B84ACC}" destId="{8094A51C-BD3F-4712-909D-0219A0DD3DE4}" srcOrd="0" destOrd="0" presId="urn:microsoft.com/office/officeart/2005/8/layout/bProcess3"/>
    <dgm:cxn modelId="{7B3AC269-20DC-45DB-9281-38DD83E2CF66}" type="presOf" srcId="{A78F26F3-A0AA-49F1-82D1-D639A0B1069F}" destId="{AB5932CF-2D9F-4703-92F3-A53E54DB141B}" srcOrd="0" destOrd="0" presId="urn:microsoft.com/office/officeart/2005/8/layout/bProcess3"/>
    <dgm:cxn modelId="{2B8E164B-11EA-475B-B4EE-A60CF3FB640F}" srcId="{42A80A55-9A08-482E-9DE4-7D851746A34E}" destId="{2BFABC26-20E8-4592-A7B8-3DC3F8F88DF1}" srcOrd="4" destOrd="0" parTransId="{52F1B640-9876-4D92-A44F-75B2AAC7ACB9}" sibTransId="{547BA764-123A-48F3-9F8A-BCD152B84ACC}"/>
    <dgm:cxn modelId="{3B172D6C-A72D-4B6B-A529-A56352C7D3CF}" type="presOf" srcId="{1BE83DBB-4667-4817-ADC6-AE62C1595C0E}" destId="{D2FE7896-5EB0-43DF-A551-51A04E61216C}" srcOrd="1" destOrd="0" presId="urn:microsoft.com/office/officeart/2005/8/layout/bProcess3"/>
    <dgm:cxn modelId="{F9BF0D76-C748-4158-AD50-1F0F5773A063}" type="presOf" srcId="{B8057311-C638-4A63-A9B5-6DE7183BB8AF}" destId="{D328403C-608A-46C2-ADF7-E68E0B883833}" srcOrd="0" destOrd="0" presId="urn:microsoft.com/office/officeart/2005/8/layout/bProcess3"/>
    <dgm:cxn modelId="{52A9E077-1C4B-4450-B832-6D7190FD833D}" type="presOf" srcId="{E62A3808-600D-475C-A218-66DCEE45F96A}" destId="{B9302745-A3FD-48B8-88D8-35BAA9336E99}" srcOrd="1" destOrd="0" presId="urn:microsoft.com/office/officeart/2005/8/layout/bProcess3"/>
    <dgm:cxn modelId="{7B4D5F58-045F-42CF-B75B-B93B46389E06}" type="presOf" srcId="{B8057311-C638-4A63-A9B5-6DE7183BB8AF}" destId="{18B8556E-8647-45D1-8192-F50B9DCF7F33}" srcOrd="1" destOrd="0" presId="urn:microsoft.com/office/officeart/2005/8/layout/bProcess3"/>
    <dgm:cxn modelId="{5B5CEB5A-2C73-4717-9175-219E973D48E7}" type="presOf" srcId="{B261F947-03FC-4354-82BF-F8D539FE292B}" destId="{7A822DAA-C150-4F1E-87A0-5F2DD2994FAF}" srcOrd="0" destOrd="0" presId="urn:microsoft.com/office/officeart/2005/8/layout/bProcess3"/>
    <dgm:cxn modelId="{B424687C-A6BC-4085-936B-7261E3DEF1DB}" srcId="{42A80A55-9A08-482E-9DE4-7D851746A34E}" destId="{E9A5366B-BD32-4DEF-8940-B2C7FDC4187C}" srcOrd="2" destOrd="0" parTransId="{52B11FFB-51A5-407E-985E-62C23A40B205}" sibTransId="{B8057311-C638-4A63-A9B5-6DE7183BB8AF}"/>
    <dgm:cxn modelId="{E567A489-99CE-4364-832F-DC741498495F}" type="presOf" srcId="{6398D843-CC04-4D15-8CFB-E0C74B277F25}" destId="{3BC4A71A-7B39-456B-9A6C-F26461D9A93E}" srcOrd="0" destOrd="0" presId="urn:microsoft.com/office/officeart/2005/8/layout/bProcess3"/>
    <dgm:cxn modelId="{D218178D-801F-4100-8210-43146C0C0016}" type="presOf" srcId="{655FFD6F-5FEA-42F0-A1B7-A6B9D675DBCE}" destId="{E795CE45-3ED3-4D74-BC40-FFE89B3F51B8}" srcOrd="0" destOrd="0" presId="urn:microsoft.com/office/officeart/2005/8/layout/bProcess3"/>
    <dgm:cxn modelId="{35516591-376C-4C9A-924B-17F379EAFE54}" type="presOf" srcId="{2BFABC26-20E8-4592-A7B8-3DC3F8F88DF1}" destId="{70A37051-05C4-46B0-8951-85C5674264F2}" srcOrd="0" destOrd="0" presId="urn:microsoft.com/office/officeart/2005/8/layout/bProcess3"/>
    <dgm:cxn modelId="{FEB50399-D4B8-4881-8C99-FE1864D11A62}" type="presOf" srcId="{42A80A55-9A08-482E-9DE4-7D851746A34E}" destId="{FD709A2B-6F55-440B-BE2A-3AC382430C8E}" srcOrd="0" destOrd="0" presId="urn:microsoft.com/office/officeart/2005/8/layout/bProcess3"/>
    <dgm:cxn modelId="{18506DB7-B449-424B-8455-87A06FAB824A}" srcId="{42A80A55-9A08-482E-9DE4-7D851746A34E}" destId="{32546A64-550D-4CB3-9572-DFF7B2E8896A}" srcOrd="3" destOrd="0" parTransId="{1AD298CE-830D-453F-9850-EA2EFDFDF69E}" sibTransId="{655FFD6F-5FEA-42F0-A1B7-A6B9D675DBCE}"/>
    <dgm:cxn modelId="{BF108FC1-1B07-4240-B008-DAF1A0A559CB}" type="presOf" srcId="{7EB57ACB-FA70-4368-87EF-C473B1480904}" destId="{7FC38DEE-3196-49F9-85FB-6B83F80D6B21}" srcOrd="0" destOrd="0" presId="urn:microsoft.com/office/officeart/2005/8/layout/bProcess3"/>
    <dgm:cxn modelId="{8C7C2BC8-2068-4DB5-B3EE-2B36B93FBFF1}" type="presOf" srcId="{B261F947-03FC-4354-82BF-F8D539FE292B}" destId="{B26F12B6-469F-4807-B849-4BA3D1BC90B6}" srcOrd="1" destOrd="0" presId="urn:microsoft.com/office/officeart/2005/8/layout/bProcess3"/>
    <dgm:cxn modelId="{98A992C8-B16F-41D9-B6C1-88EBF70CF3EE}" type="presOf" srcId="{1BE83DBB-4667-4817-ADC6-AE62C1595C0E}" destId="{5CC0EDD1-2D5F-4D55-A97D-2F16C14A11C6}" srcOrd="0" destOrd="0" presId="urn:microsoft.com/office/officeart/2005/8/layout/bProcess3"/>
    <dgm:cxn modelId="{0DEB2FD2-D345-4B26-9468-75983D85C7CB}" type="presOf" srcId="{A78F26F3-A0AA-49F1-82D1-D639A0B1069F}" destId="{7CE66A8F-9969-42C6-BA36-8785BD4DC831}" srcOrd="1" destOrd="0" presId="urn:microsoft.com/office/officeart/2005/8/layout/bProcess3"/>
    <dgm:cxn modelId="{9AFCE2E9-10F8-44E4-934A-5FD32B16AE14}" type="presOf" srcId="{E62A3808-600D-475C-A218-66DCEE45F96A}" destId="{B1A0D703-4443-40FA-8EDF-B69A9DE21195}" srcOrd="0" destOrd="0" presId="urn:microsoft.com/office/officeart/2005/8/layout/bProcess3"/>
    <dgm:cxn modelId="{BB71F7EA-9776-4A1B-95C7-04352AC2F5AA}" type="presOf" srcId="{E9A5366B-BD32-4DEF-8940-B2C7FDC4187C}" destId="{A088D0B8-AB4B-4283-80E8-7EEF0744D248}" srcOrd="0" destOrd="0" presId="urn:microsoft.com/office/officeart/2005/8/layout/bProcess3"/>
    <dgm:cxn modelId="{44CEA0F3-82BC-4EF2-9442-9FF8F5DB9261}" type="presOf" srcId="{32546A64-550D-4CB3-9572-DFF7B2E8896A}" destId="{2F5A179D-16EB-4FC9-95BD-66560683BE18}" srcOrd="0" destOrd="0" presId="urn:microsoft.com/office/officeart/2005/8/layout/bProcess3"/>
    <dgm:cxn modelId="{B7E026FD-55BE-4C80-898C-FE20A80B3749}" srcId="{42A80A55-9A08-482E-9DE4-7D851746A34E}" destId="{6398D843-CC04-4D15-8CFB-E0C74B277F25}" srcOrd="0" destOrd="0" parTransId="{62441DC8-B05A-4720-B160-57D71086E638}" sibTransId="{A78F26F3-A0AA-49F1-82D1-D639A0B1069F}"/>
    <dgm:cxn modelId="{0FE760FD-BFBA-4AAC-B4DA-7189D459D455}" type="presOf" srcId="{0A6FE37F-DACE-4806-A31F-A2205E630A8A}" destId="{99DBB150-1B97-4C98-AE21-9B2F88D1C4BF}" srcOrd="0" destOrd="0" presId="urn:microsoft.com/office/officeart/2005/8/layout/bProcess3"/>
    <dgm:cxn modelId="{D920EEFD-A805-484B-B6E9-042F5BD6353E}" type="presOf" srcId="{547BA764-123A-48F3-9F8A-BCD152B84ACC}" destId="{E2A60950-15E1-49F3-B60A-63957610512E}" srcOrd="1" destOrd="0" presId="urn:microsoft.com/office/officeart/2005/8/layout/bProcess3"/>
    <dgm:cxn modelId="{F9A59CCB-F855-43C6-8208-D35AFA06BE4E}" type="presParOf" srcId="{FD709A2B-6F55-440B-BE2A-3AC382430C8E}" destId="{3BC4A71A-7B39-456B-9A6C-F26461D9A93E}" srcOrd="0" destOrd="0" presId="urn:microsoft.com/office/officeart/2005/8/layout/bProcess3"/>
    <dgm:cxn modelId="{DB3BE757-A61B-40C4-BABE-3D1CFA322A1F}" type="presParOf" srcId="{FD709A2B-6F55-440B-BE2A-3AC382430C8E}" destId="{AB5932CF-2D9F-4703-92F3-A53E54DB141B}" srcOrd="1" destOrd="0" presId="urn:microsoft.com/office/officeart/2005/8/layout/bProcess3"/>
    <dgm:cxn modelId="{62E7B0BA-319B-4D1F-9D9A-F50CDDD5F233}" type="presParOf" srcId="{AB5932CF-2D9F-4703-92F3-A53E54DB141B}" destId="{7CE66A8F-9969-42C6-BA36-8785BD4DC831}" srcOrd="0" destOrd="0" presId="urn:microsoft.com/office/officeart/2005/8/layout/bProcess3"/>
    <dgm:cxn modelId="{D095C181-158F-4059-8156-AAFEEE7CB88E}" type="presParOf" srcId="{FD709A2B-6F55-440B-BE2A-3AC382430C8E}" destId="{7FC38DEE-3196-49F9-85FB-6B83F80D6B21}" srcOrd="2" destOrd="0" presId="urn:microsoft.com/office/officeart/2005/8/layout/bProcess3"/>
    <dgm:cxn modelId="{C377DA38-5336-4AE3-A01D-3E04D6F10CAE}" type="presParOf" srcId="{FD709A2B-6F55-440B-BE2A-3AC382430C8E}" destId="{B1A0D703-4443-40FA-8EDF-B69A9DE21195}" srcOrd="3" destOrd="0" presId="urn:microsoft.com/office/officeart/2005/8/layout/bProcess3"/>
    <dgm:cxn modelId="{CE5A9EC9-9E5D-498A-9F64-29EF8FA82700}" type="presParOf" srcId="{B1A0D703-4443-40FA-8EDF-B69A9DE21195}" destId="{B9302745-A3FD-48B8-88D8-35BAA9336E99}" srcOrd="0" destOrd="0" presId="urn:microsoft.com/office/officeart/2005/8/layout/bProcess3"/>
    <dgm:cxn modelId="{66E88243-54C2-4876-A6C5-9AF68C3C8D8B}" type="presParOf" srcId="{FD709A2B-6F55-440B-BE2A-3AC382430C8E}" destId="{A088D0B8-AB4B-4283-80E8-7EEF0744D248}" srcOrd="4" destOrd="0" presId="urn:microsoft.com/office/officeart/2005/8/layout/bProcess3"/>
    <dgm:cxn modelId="{02CBAE97-DF2D-481B-B695-3979D4181276}" type="presParOf" srcId="{FD709A2B-6F55-440B-BE2A-3AC382430C8E}" destId="{D328403C-608A-46C2-ADF7-E68E0B883833}" srcOrd="5" destOrd="0" presId="urn:microsoft.com/office/officeart/2005/8/layout/bProcess3"/>
    <dgm:cxn modelId="{622791A6-DC67-4F01-AD4B-422EA3E5C6B2}" type="presParOf" srcId="{D328403C-608A-46C2-ADF7-E68E0B883833}" destId="{18B8556E-8647-45D1-8192-F50B9DCF7F33}" srcOrd="0" destOrd="0" presId="urn:microsoft.com/office/officeart/2005/8/layout/bProcess3"/>
    <dgm:cxn modelId="{8428BED9-D415-4BF2-9470-EDE38353B3EF}" type="presParOf" srcId="{FD709A2B-6F55-440B-BE2A-3AC382430C8E}" destId="{2F5A179D-16EB-4FC9-95BD-66560683BE18}" srcOrd="6" destOrd="0" presId="urn:microsoft.com/office/officeart/2005/8/layout/bProcess3"/>
    <dgm:cxn modelId="{97C284CD-1548-48CE-BD70-415906D383D7}" type="presParOf" srcId="{FD709A2B-6F55-440B-BE2A-3AC382430C8E}" destId="{E795CE45-3ED3-4D74-BC40-FFE89B3F51B8}" srcOrd="7" destOrd="0" presId="urn:microsoft.com/office/officeart/2005/8/layout/bProcess3"/>
    <dgm:cxn modelId="{F49D931B-1B00-482E-BD1F-096EA01BFC84}" type="presParOf" srcId="{E795CE45-3ED3-4D74-BC40-FFE89B3F51B8}" destId="{DC186E87-AE7F-43C5-81A3-639148FDA2EE}" srcOrd="0" destOrd="0" presId="urn:microsoft.com/office/officeart/2005/8/layout/bProcess3"/>
    <dgm:cxn modelId="{75B2314B-6F58-4950-9F40-B3D438814303}" type="presParOf" srcId="{FD709A2B-6F55-440B-BE2A-3AC382430C8E}" destId="{70A37051-05C4-46B0-8951-85C5674264F2}" srcOrd="8" destOrd="0" presId="urn:microsoft.com/office/officeart/2005/8/layout/bProcess3"/>
    <dgm:cxn modelId="{ACEC043A-D083-42B4-A3BC-02B4EBA6B9D0}" type="presParOf" srcId="{FD709A2B-6F55-440B-BE2A-3AC382430C8E}" destId="{8094A51C-BD3F-4712-909D-0219A0DD3DE4}" srcOrd="9" destOrd="0" presId="urn:microsoft.com/office/officeart/2005/8/layout/bProcess3"/>
    <dgm:cxn modelId="{338D4841-70A2-4CB8-A73C-425DDC0846E7}" type="presParOf" srcId="{8094A51C-BD3F-4712-909D-0219A0DD3DE4}" destId="{E2A60950-15E1-49F3-B60A-63957610512E}" srcOrd="0" destOrd="0" presId="urn:microsoft.com/office/officeart/2005/8/layout/bProcess3"/>
    <dgm:cxn modelId="{A757BB11-12CD-47C0-BD03-6FAAD94BBF23}" type="presParOf" srcId="{FD709A2B-6F55-440B-BE2A-3AC382430C8E}" destId="{99DBB150-1B97-4C98-AE21-9B2F88D1C4BF}" srcOrd="10" destOrd="0" presId="urn:microsoft.com/office/officeart/2005/8/layout/bProcess3"/>
    <dgm:cxn modelId="{7A3F343D-2305-489E-883D-B2C0034F7D1A}" type="presParOf" srcId="{FD709A2B-6F55-440B-BE2A-3AC382430C8E}" destId="{7A822DAA-C150-4F1E-87A0-5F2DD2994FAF}" srcOrd="11" destOrd="0" presId="urn:microsoft.com/office/officeart/2005/8/layout/bProcess3"/>
    <dgm:cxn modelId="{B872EE04-FEB4-491A-80AD-96E79E28C1DD}" type="presParOf" srcId="{7A822DAA-C150-4F1E-87A0-5F2DD2994FAF}" destId="{B26F12B6-469F-4807-B849-4BA3D1BC90B6}" srcOrd="0" destOrd="0" presId="urn:microsoft.com/office/officeart/2005/8/layout/bProcess3"/>
    <dgm:cxn modelId="{8F87E32F-B0B0-4507-9331-7183CB9F2780}" type="presParOf" srcId="{FD709A2B-6F55-440B-BE2A-3AC382430C8E}" destId="{A857469F-325B-465E-880B-4F42C399842F}" srcOrd="12" destOrd="0" presId="urn:microsoft.com/office/officeart/2005/8/layout/bProcess3"/>
    <dgm:cxn modelId="{8D01FB8F-2C04-4423-82A4-F6963C789038}" type="presParOf" srcId="{FD709A2B-6F55-440B-BE2A-3AC382430C8E}" destId="{5CC0EDD1-2D5F-4D55-A97D-2F16C14A11C6}" srcOrd="13" destOrd="0" presId="urn:microsoft.com/office/officeart/2005/8/layout/bProcess3"/>
    <dgm:cxn modelId="{8D160A9E-22FB-4FB9-BEB4-F461EE7586AC}" type="presParOf" srcId="{5CC0EDD1-2D5F-4D55-A97D-2F16C14A11C6}" destId="{D2FE7896-5EB0-43DF-A551-51A04E61216C}" srcOrd="0" destOrd="0" presId="urn:microsoft.com/office/officeart/2005/8/layout/bProcess3"/>
    <dgm:cxn modelId="{CC61EC37-23D5-4DC8-BD44-AE392A079839}" type="presParOf" srcId="{FD709A2B-6F55-440B-BE2A-3AC382430C8E}" destId="{E71F02F6-A9A5-4B4C-B0DE-0AD2B74F1A23}" srcOrd="14"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5932CF-2D9F-4703-92F3-A53E54DB141B}">
      <dsp:nvSpPr>
        <dsp:cNvPr id="0" name=""/>
        <dsp:cNvSpPr/>
      </dsp:nvSpPr>
      <dsp:spPr>
        <a:xfrm>
          <a:off x="1837163" y="1231677"/>
          <a:ext cx="391967" cy="91440"/>
        </a:xfrm>
        <a:custGeom>
          <a:avLst/>
          <a:gdLst/>
          <a:ahLst/>
          <a:cxnLst/>
          <a:rect l="0" t="0" r="0" b="0"/>
          <a:pathLst>
            <a:path>
              <a:moveTo>
                <a:pt x="0" y="45720"/>
              </a:moveTo>
              <a:lnTo>
                <a:pt x="391967" y="45720"/>
              </a:lnTo>
            </a:path>
          </a:pathLst>
        </a:custGeom>
        <a:noFill/>
        <a:ln w="12700" cap="rnd"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2022582" y="1275284"/>
        <a:ext cx="21128" cy="4225"/>
      </dsp:txXfrm>
    </dsp:sp>
    <dsp:sp modelId="{3BC4A71A-7B39-456B-9A6C-F26461D9A93E}">
      <dsp:nvSpPr>
        <dsp:cNvPr id="0" name=""/>
        <dsp:cNvSpPr/>
      </dsp:nvSpPr>
      <dsp:spPr>
        <a:xfrm>
          <a:off x="1715" y="726222"/>
          <a:ext cx="1837248" cy="1102348"/>
        </a:xfrm>
        <a:prstGeom prst="rect">
          <a:avLst/>
        </a:prstGeom>
        <a:gradFill rotWithShape="0">
          <a:gsLst>
            <a:gs pos="0">
              <a:schemeClr val="accent4">
                <a:hueOff val="0"/>
                <a:satOff val="0"/>
                <a:lumOff val="0"/>
                <a:alphaOff val="0"/>
                <a:tint val="98000"/>
                <a:lumMod val="110000"/>
              </a:schemeClr>
            </a:gs>
            <a:gs pos="84000">
              <a:schemeClr val="accent4">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CA" sz="1500" b="1" kern="1200"/>
            <a:t>Staff Budget Meeting</a:t>
          </a:r>
        </a:p>
        <a:p>
          <a:pPr marL="0" lvl="0" indent="0" algn="ctr" defTabSz="666750">
            <a:lnSpc>
              <a:spcPct val="90000"/>
            </a:lnSpc>
            <a:spcBef>
              <a:spcPct val="0"/>
            </a:spcBef>
            <a:spcAft>
              <a:spcPct val="35000"/>
            </a:spcAft>
            <a:buNone/>
          </a:pPr>
          <a:r>
            <a:rPr lang="en-CA" sz="1500" b="0" i="0" kern="1200"/>
            <a:t>November 18, 2021 </a:t>
          </a:r>
          <a:endParaRPr lang="en-CA" sz="1500" kern="1200"/>
        </a:p>
      </dsp:txBody>
      <dsp:txXfrm>
        <a:off x="1715" y="726222"/>
        <a:ext cx="1837248" cy="1102348"/>
      </dsp:txXfrm>
    </dsp:sp>
    <dsp:sp modelId="{B1A0D703-4443-40FA-8EDF-B69A9DE21195}">
      <dsp:nvSpPr>
        <dsp:cNvPr id="0" name=""/>
        <dsp:cNvSpPr/>
      </dsp:nvSpPr>
      <dsp:spPr>
        <a:xfrm>
          <a:off x="4096978" y="1231677"/>
          <a:ext cx="391967" cy="91440"/>
        </a:xfrm>
        <a:custGeom>
          <a:avLst/>
          <a:gdLst/>
          <a:ahLst/>
          <a:cxnLst/>
          <a:rect l="0" t="0" r="0" b="0"/>
          <a:pathLst>
            <a:path>
              <a:moveTo>
                <a:pt x="0" y="45720"/>
              </a:moveTo>
              <a:lnTo>
                <a:pt x="391967" y="45720"/>
              </a:lnTo>
            </a:path>
          </a:pathLst>
        </a:custGeom>
        <a:noFill/>
        <a:ln w="12700" cap="rnd" cmpd="sng" algn="ctr">
          <a:solidFill>
            <a:schemeClr val="accent4">
              <a:hueOff val="203513"/>
              <a:satOff val="-7754"/>
              <a:lumOff val="3856"/>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4282398" y="1275284"/>
        <a:ext cx="21128" cy="4225"/>
      </dsp:txXfrm>
    </dsp:sp>
    <dsp:sp modelId="{7FC38DEE-3196-49F9-85FB-6B83F80D6B21}">
      <dsp:nvSpPr>
        <dsp:cNvPr id="0" name=""/>
        <dsp:cNvSpPr/>
      </dsp:nvSpPr>
      <dsp:spPr>
        <a:xfrm>
          <a:off x="2261530" y="726222"/>
          <a:ext cx="1837248" cy="1102348"/>
        </a:xfrm>
        <a:prstGeom prst="rect">
          <a:avLst/>
        </a:prstGeom>
        <a:gradFill rotWithShape="0">
          <a:gsLst>
            <a:gs pos="0">
              <a:schemeClr val="accent4">
                <a:hueOff val="174440"/>
                <a:satOff val="-6646"/>
                <a:lumOff val="3305"/>
                <a:alphaOff val="0"/>
                <a:tint val="98000"/>
                <a:lumMod val="110000"/>
              </a:schemeClr>
            </a:gs>
            <a:gs pos="84000">
              <a:schemeClr val="accent4">
                <a:hueOff val="174440"/>
                <a:satOff val="-6646"/>
                <a:lumOff val="3305"/>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CA" sz="1500" b="1" kern="1200"/>
            <a:t>Budget Planning &amp; Direction</a:t>
          </a:r>
        </a:p>
        <a:p>
          <a:pPr marL="0" lvl="0" indent="0" algn="ctr" defTabSz="666750">
            <a:lnSpc>
              <a:spcPct val="90000"/>
            </a:lnSpc>
            <a:spcBef>
              <a:spcPct val="0"/>
            </a:spcBef>
            <a:spcAft>
              <a:spcPct val="35000"/>
            </a:spcAft>
            <a:buNone/>
          </a:pPr>
          <a:r>
            <a:rPr lang="en-CA" sz="1500" b="0" i="0" kern="1200"/>
            <a:t>December 7, 2021  </a:t>
          </a:r>
          <a:endParaRPr lang="en-CA" sz="1500" kern="1200"/>
        </a:p>
      </dsp:txBody>
      <dsp:txXfrm>
        <a:off x="2261530" y="726222"/>
        <a:ext cx="1837248" cy="1102348"/>
      </dsp:txXfrm>
    </dsp:sp>
    <dsp:sp modelId="{D328403C-608A-46C2-ADF7-E68E0B883833}">
      <dsp:nvSpPr>
        <dsp:cNvPr id="0" name=""/>
        <dsp:cNvSpPr/>
      </dsp:nvSpPr>
      <dsp:spPr>
        <a:xfrm>
          <a:off x="6356794" y="1231677"/>
          <a:ext cx="391967" cy="91440"/>
        </a:xfrm>
        <a:custGeom>
          <a:avLst/>
          <a:gdLst/>
          <a:ahLst/>
          <a:cxnLst/>
          <a:rect l="0" t="0" r="0" b="0"/>
          <a:pathLst>
            <a:path>
              <a:moveTo>
                <a:pt x="0" y="45720"/>
              </a:moveTo>
              <a:lnTo>
                <a:pt x="391967" y="45720"/>
              </a:lnTo>
            </a:path>
          </a:pathLst>
        </a:custGeom>
        <a:noFill/>
        <a:ln w="12700" cap="rnd" cmpd="sng" algn="ctr">
          <a:solidFill>
            <a:schemeClr val="accent4">
              <a:hueOff val="407026"/>
              <a:satOff val="-15508"/>
              <a:lumOff val="7712"/>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6542213" y="1275284"/>
        <a:ext cx="21128" cy="4225"/>
      </dsp:txXfrm>
    </dsp:sp>
    <dsp:sp modelId="{A088D0B8-AB4B-4283-80E8-7EEF0744D248}">
      <dsp:nvSpPr>
        <dsp:cNvPr id="0" name=""/>
        <dsp:cNvSpPr/>
      </dsp:nvSpPr>
      <dsp:spPr>
        <a:xfrm>
          <a:off x="4521346" y="726222"/>
          <a:ext cx="1837248" cy="1102348"/>
        </a:xfrm>
        <a:prstGeom prst="rect">
          <a:avLst/>
        </a:prstGeom>
        <a:gradFill rotWithShape="0">
          <a:gsLst>
            <a:gs pos="0">
              <a:schemeClr val="accent4">
                <a:hueOff val="348879"/>
                <a:satOff val="-13292"/>
                <a:lumOff val="6610"/>
                <a:alphaOff val="0"/>
                <a:tint val="98000"/>
                <a:lumMod val="110000"/>
              </a:schemeClr>
            </a:gs>
            <a:gs pos="84000">
              <a:schemeClr val="accent4">
                <a:hueOff val="348879"/>
                <a:satOff val="-13292"/>
                <a:lumOff val="661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CA" sz="1500" b="1" kern="1200"/>
            <a:t>Staff Review</a:t>
          </a:r>
        </a:p>
        <a:p>
          <a:pPr marL="0" lvl="0" indent="0" algn="ctr" defTabSz="666750">
            <a:lnSpc>
              <a:spcPct val="90000"/>
            </a:lnSpc>
            <a:spcBef>
              <a:spcPct val="0"/>
            </a:spcBef>
            <a:spcAft>
              <a:spcPct val="35000"/>
            </a:spcAft>
            <a:buNone/>
          </a:pPr>
          <a:r>
            <a:rPr lang="en-CA" sz="1500" b="1" kern="1200"/>
            <a:t> </a:t>
          </a:r>
          <a:r>
            <a:rPr lang="en-CA" sz="1500" b="0" i="0" kern="1200"/>
            <a:t>January 3 – 21, 2022 </a:t>
          </a:r>
          <a:endParaRPr lang="en-CA" sz="1500" b="1" kern="1200"/>
        </a:p>
      </dsp:txBody>
      <dsp:txXfrm>
        <a:off x="4521346" y="726222"/>
        <a:ext cx="1837248" cy="1102348"/>
      </dsp:txXfrm>
    </dsp:sp>
    <dsp:sp modelId="{E795CE45-3ED3-4D74-BC40-FFE89B3F51B8}">
      <dsp:nvSpPr>
        <dsp:cNvPr id="0" name=""/>
        <dsp:cNvSpPr/>
      </dsp:nvSpPr>
      <dsp:spPr>
        <a:xfrm>
          <a:off x="920339" y="1826771"/>
          <a:ext cx="6779446" cy="391967"/>
        </a:xfrm>
        <a:custGeom>
          <a:avLst/>
          <a:gdLst/>
          <a:ahLst/>
          <a:cxnLst/>
          <a:rect l="0" t="0" r="0" b="0"/>
          <a:pathLst>
            <a:path>
              <a:moveTo>
                <a:pt x="6779446" y="0"/>
              </a:moveTo>
              <a:lnTo>
                <a:pt x="6779446" y="213083"/>
              </a:lnTo>
              <a:lnTo>
                <a:pt x="0" y="213083"/>
              </a:lnTo>
              <a:lnTo>
                <a:pt x="0" y="391967"/>
              </a:lnTo>
            </a:path>
          </a:pathLst>
        </a:custGeom>
        <a:noFill/>
        <a:ln w="12700" cap="rnd" cmpd="sng" algn="ctr">
          <a:solidFill>
            <a:schemeClr val="accent4">
              <a:hueOff val="610539"/>
              <a:satOff val="-23261"/>
              <a:lumOff val="11568"/>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4140247" y="2020642"/>
        <a:ext cx="339630" cy="4225"/>
      </dsp:txXfrm>
    </dsp:sp>
    <dsp:sp modelId="{2F5A179D-16EB-4FC9-95BD-66560683BE18}">
      <dsp:nvSpPr>
        <dsp:cNvPr id="0" name=""/>
        <dsp:cNvSpPr/>
      </dsp:nvSpPr>
      <dsp:spPr>
        <a:xfrm>
          <a:off x="6781161" y="726222"/>
          <a:ext cx="1837248" cy="1102348"/>
        </a:xfrm>
        <a:prstGeom prst="rect">
          <a:avLst/>
        </a:prstGeom>
        <a:gradFill rotWithShape="0">
          <a:gsLst>
            <a:gs pos="0">
              <a:schemeClr val="accent4">
                <a:hueOff val="523319"/>
                <a:satOff val="-19938"/>
                <a:lumOff val="9915"/>
                <a:alphaOff val="0"/>
                <a:tint val="98000"/>
                <a:lumMod val="110000"/>
              </a:schemeClr>
            </a:gs>
            <a:gs pos="84000">
              <a:schemeClr val="accent4">
                <a:hueOff val="523319"/>
                <a:satOff val="-19938"/>
                <a:lumOff val="9915"/>
                <a:alphaOff val="0"/>
                <a:shade val="90000"/>
                <a:lumMod val="88000"/>
              </a:schemeClr>
            </a:gs>
          </a:gsLst>
          <a:lin ang="5400000" scaled="0"/>
        </a:gradFill>
        <a:ln w="28575">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CA" sz="1500" b="1" kern="1200"/>
            <a:t>1st Draft Budget Deliberations</a:t>
          </a:r>
        </a:p>
        <a:p>
          <a:pPr marL="0" lvl="0" indent="0" algn="ctr" defTabSz="666750">
            <a:lnSpc>
              <a:spcPct val="90000"/>
            </a:lnSpc>
            <a:spcBef>
              <a:spcPct val="0"/>
            </a:spcBef>
            <a:spcAft>
              <a:spcPct val="35000"/>
            </a:spcAft>
            <a:buNone/>
          </a:pPr>
          <a:r>
            <a:rPr lang="en-CA" sz="1500" kern="1200"/>
            <a:t>February 3, 2022</a:t>
          </a:r>
        </a:p>
      </dsp:txBody>
      <dsp:txXfrm>
        <a:off x="6781161" y="726222"/>
        <a:ext cx="1837248" cy="1102348"/>
      </dsp:txXfrm>
    </dsp:sp>
    <dsp:sp modelId="{8094A51C-BD3F-4712-909D-0219A0DD3DE4}">
      <dsp:nvSpPr>
        <dsp:cNvPr id="0" name=""/>
        <dsp:cNvSpPr/>
      </dsp:nvSpPr>
      <dsp:spPr>
        <a:xfrm>
          <a:off x="1837163" y="2756593"/>
          <a:ext cx="391967" cy="91440"/>
        </a:xfrm>
        <a:custGeom>
          <a:avLst/>
          <a:gdLst/>
          <a:ahLst/>
          <a:cxnLst/>
          <a:rect l="0" t="0" r="0" b="0"/>
          <a:pathLst>
            <a:path>
              <a:moveTo>
                <a:pt x="0" y="45720"/>
              </a:moveTo>
              <a:lnTo>
                <a:pt x="391967" y="45720"/>
              </a:lnTo>
            </a:path>
          </a:pathLst>
        </a:custGeom>
        <a:noFill/>
        <a:ln w="12700" cap="rnd" cmpd="sng" algn="ctr">
          <a:solidFill>
            <a:schemeClr val="accent4">
              <a:hueOff val="814052"/>
              <a:satOff val="-31015"/>
              <a:lumOff val="15423"/>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2022582" y="2800200"/>
        <a:ext cx="21128" cy="4225"/>
      </dsp:txXfrm>
    </dsp:sp>
    <dsp:sp modelId="{70A37051-05C4-46B0-8951-85C5674264F2}">
      <dsp:nvSpPr>
        <dsp:cNvPr id="0" name=""/>
        <dsp:cNvSpPr/>
      </dsp:nvSpPr>
      <dsp:spPr>
        <a:xfrm>
          <a:off x="1715" y="2251139"/>
          <a:ext cx="1837248" cy="1102348"/>
        </a:xfrm>
        <a:prstGeom prst="rect">
          <a:avLst/>
        </a:prstGeom>
        <a:gradFill rotWithShape="0">
          <a:gsLst>
            <a:gs pos="0">
              <a:schemeClr val="accent4">
                <a:hueOff val="697758"/>
                <a:satOff val="-26585"/>
                <a:lumOff val="13220"/>
                <a:alphaOff val="0"/>
                <a:tint val="98000"/>
                <a:lumMod val="110000"/>
              </a:schemeClr>
            </a:gs>
            <a:gs pos="84000">
              <a:schemeClr val="accent4">
                <a:hueOff val="697758"/>
                <a:satOff val="-26585"/>
                <a:lumOff val="1322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CA" sz="1500" b="1" kern="1200"/>
            <a:t>Final Staff Review </a:t>
          </a:r>
        </a:p>
        <a:p>
          <a:pPr marL="0" lvl="0" indent="0" algn="ctr" defTabSz="666750" rtl="0">
            <a:lnSpc>
              <a:spcPct val="90000"/>
            </a:lnSpc>
            <a:spcBef>
              <a:spcPct val="0"/>
            </a:spcBef>
            <a:spcAft>
              <a:spcPct val="35000"/>
            </a:spcAft>
            <a:buNone/>
          </a:pPr>
          <a:r>
            <a:rPr lang="en-CA" sz="1500" kern="1200"/>
            <a:t>February 4</a:t>
          </a:r>
          <a:r>
            <a:rPr lang="en-CA" sz="1500" kern="1200">
              <a:latin typeface="Franklin Gothic Medium" panose="020B0603020102020204"/>
            </a:rPr>
            <a:t> </a:t>
          </a:r>
          <a:r>
            <a:rPr lang="en-CA" sz="1500" kern="1200"/>
            <a:t>– 11, 2022</a:t>
          </a:r>
        </a:p>
      </dsp:txBody>
      <dsp:txXfrm>
        <a:off x="1715" y="2251139"/>
        <a:ext cx="1837248" cy="1102348"/>
      </dsp:txXfrm>
    </dsp:sp>
    <dsp:sp modelId="{7A822DAA-C150-4F1E-87A0-5F2DD2994FAF}">
      <dsp:nvSpPr>
        <dsp:cNvPr id="0" name=""/>
        <dsp:cNvSpPr/>
      </dsp:nvSpPr>
      <dsp:spPr>
        <a:xfrm>
          <a:off x="4096978" y="2756593"/>
          <a:ext cx="391967" cy="91440"/>
        </a:xfrm>
        <a:custGeom>
          <a:avLst/>
          <a:gdLst/>
          <a:ahLst/>
          <a:cxnLst/>
          <a:rect l="0" t="0" r="0" b="0"/>
          <a:pathLst>
            <a:path>
              <a:moveTo>
                <a:pt x="0" y="45720"/>
              </a:moveTo>
              <a:lnTo>
                <a:pt x="391967" y="45720"/>
              </a:lnTo>
            </a:path>
          </a:pathLst>
        </a:custGeom>
        <a:noFill/>
        <a:ln w="12700" cap="rnd" cmpd="sng" algn="ctr">
          <a:solidFill>
            <a:schemeClr val="accent4">
              <a:hueOff val="1017564"/>
              <a:satOff val="-38769"/>
              <a:lumOff val="19279"/>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4282398" y="2800200"/>
        <a:ext cx="21128" cy="4225"/>
      </dsp:txXfrm>
    </dsp:sp>
    <dsp:sp modelId="{99DBB150-1B97-4C98-AE21-9B2F88D1C4BF}">
      <dsp:nvSpPr>
        <dsp:cNvPr id="0" name=""/>
        <dsp:cNvSpPr/>
      </dsp:nvSpPr>
      <dsp:spPr>
        <a:xfrm>
          <a:off x="2261530" y="2251139"/>
          <a:ext cx="1837248" cy="1102348"/>
        </a:xfrm>
        <a:prstGeom prst="rect">
          <a:avLst/>
        </a:prstGeom>
        <a:gradFill rotWithShape="0">
          <a:gsLst>
            <a:gs pos="0">
              <a:schemeClr val="accent4">
                <a:hueOff val="872198"/>
                <a:satOff val="-33231"/>
                <a:lumOff val="16525"/>
                <a:alphaOff val="0"/>
                <a:tint val="98000"/>
                <a:lumMod val="110000"/>
              </a:schemeClr>
            </a:gs>
            <a:gs pos="84000">
              <a:schemeClr val="accent4">
                <a:hueOff val="872198"/>
                <a:satOff val="-33231"/>
                <a:lumOff val="16525"/>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CA" sz="1500" b="1" kern="1200"/>
            <a:t>Final Budget Deliberations</a:t>
          </a:r>
        </a:p>
        <a:p>
          <a:pPr marL="0" lvl="0" indent="0" algn="ctr" defTabSz="666750" rtl="0">
            <a:lnSpc>
              <a:spcPct val="90000"/>
            </a:lnSpc>
            <a:spcBef>
              <a:spcPct val="0"/>
            </a:spcBef>
            <a:spcAft>
              <a:spcPct val="35000"/>
            </a:spcAft>
            <a:buNone/>
          </a:pPr>
          <a:r>
            <a:rPr lang="en-CA" sz="1500" kern="1200">
              <a:latin typeface="+mn-lt"/>
            </a:rPr>
            <a:t>February </a:t>
          </a:r>
          <a:r>
            <a:rPr lang="en-CA" sz="1500" b="0" kern="1200">
              <a:latin typeface="+mn-lt"/>
            </a:rPr>
            <a:t>16, 2022</a:t>
          </a:r>
          <a:r>
            <a:rPr lang="en-CA" sz="1500" b="0" kern="1200">
              <a:latin typeface="Franklin Gothic Medium" panose="020B0603020102020204"/>
            </a:rPr>
            <a:t> </a:t>
          </a:r>
          <a:endParaRPr lang="en-CA" sz="1500" b="0" kern="1200"/>
        </a:p>
      </dsp:txBody>
      <dsp:txXfrm>
        <a:off x="2261530" y="2251139"/>
        <a:ext cx="1837248" cy="1102348"/>
      </dsp:txXfrm>
    </dsp:sp>
    <dsp:sp modelId="{5CC0EDD1-2D5F-4D55-A97D-2F16C14A11C6}">
      <dsp:nvSpPr>
        <dsp:cNvPr id="0" name=""/>
        <dsp:cNvSpPr/>
      </dsp:nvSpPr>
      <dsp:spPr>
        <a:xfrm>
          <a:off x="6356794" y="2756593"/>
          <a:ext cx="391967" cy="91440"/>
        </a:xfrm>
        <a:custGeom>
          <a:avLst/>
          <a:gdLst/>
          <a:ahLst/>
          <a:cxnLst/>
          <a:rect l="0" t="0" r="0" b="0"/>
          <a:pathLst>
            <a:path>
              <a:moveTo>
                <a:pt x="0" y="45720"/>
              </a:moveTo>
              <a:lnTo>
                <a:pt x="391967" y="45720"/>
              </a:lnTo>
            </a:path>
          </a:pathLst>
        </a:custGeom>
        <a:noFill/>
        <a:ln w="12700" cap="rnd" cmpd="sng" algn="ctr">
          <a:solidFill>
            <a:schemeClr val="accent4">
              <a:hueOff val="1221077"/>
              <a:satOff val="-46523"/>
              <a:lumOff val="23135"/>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6542213" y="2800200"/>
        <a:ext cx="21128" cy="4225"/>
      </dsp:txXfrm>
    </dsp:sp>
    <dsp:sp modelId="{A857469F-325B-465E-880B-4F42C399842F}">
      <dsp:nvSpPr>
        <dsp:cNvPr id="0" name=""/>
        <dsp:cNvSpPr/>
      </dsp:nvSpPr>
      <dsp:spPr>
        <a:xfrm>
          <a:off x="4521346" y="2251139"/>
          <a:ext cx="1837248" cy="1102348"/>
        </a:xfrm>
        <a:prstGeom prst="rect">
          <a:avLst/>
        </a:prstGeom>
        <a:gradFill rotWithShape="0">
          <a:gsLst>
            <a:gs pos="0">
              <a:schemeClr val="accent4">
                <a:hueOff val="1046638"/>
                <a:satOff val="-39877"/>
                <a:lumOff val="19830"/>
                <a:alphaOff val="0"/>
                <a:tint val="98000"/>
                <a:lumMod val="110000"/>
              </a:schemeClr>
            </a:gs>
            <a:gs pos="84000">
              <a:schemeClr val="accent4">
                <a:hueOff val="1046638"/>
                <a:satOff val="-39877"/>
                <a:lumOff val="19830"/>
                <a:alphaOff val="0"/>
                <a:shade val="90000"/>
                <a:lumMod val="88000"/>
              </a:schemeClr>
            </a:gs>
          </a:gsLst>
          <a:lin ang="5400000" scaled="0"/>
        </a:gradFill>
        <a:ln w="28575">
          <a:solidFill>
            <a:schemeClr val="tx1"/>
          </a:solid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CA" sz="1500" b="1" kern="1200"/>
            <a:t>Public Budget Presentation</a:t>
          </a:r>
        </a:p>
        <a:p>
          <a:pPr marL="0" lvl="0" indent="0" algn="ctr" defTabSz="666750" rtl="0">
            <a:lnSpc>
              <a:spcPct val="90000"/>
            </a:lnSpc>
            <a:spcBef>
              <a:spcPct val="0"/>
            </a:spcBef>
            <a:spcAft>
              <a:spcPct val="35000"/>
            </a:spcAft>
            <a:buNone/>
          </a:pPr>
          <a:r>
            <a:rPr lang="en-CA" sz="1500" kern="1200">
              <a:latin typeface="+mn-lt"/>
            </a:rPr>
            <a:t>March 2, 2022 </a:t>
          </a:r>
        </a:p>
      </dsp:txBody>
      <dsp:txXfrm>
        <a:off x="4521346" y="2251139"/>
        <a:ext cx="1837248" cy="1102348"/>
      </dsp:txXfrm>
    </dsp:sp>
    <dsp:sp modelId="{E71F02F6-A9A5-4B4C-B0DE-0AD2B74F1A23}">
      <dsp:nvSpPr>
        <dsp:cNvPr id="0" name=""/>
        <dsp:cNvSpPr/>
      </dsp:nvSpPr>
      <dsp:spPr>
        <a:xfrm>
          <a:off x="6781161" y="2251139"/>
          <a:ext cx="1837248" cy="1102348"/>
        </a:xfrm>
        <a:prstGeom prst="rect">
          <a:avLst/>
        </a:prstGeom>
        <a:gradFill rotWithShape="0">
          <a:gsLst>
            <a:gs pos="0">
              <a:schemeClr val="accent4">
                <a:hueOff val="1221077"/>
                <a:satOff val="-46523"/>
                <a:lumOff val="23135"/>
                <a:alphaOff val="0"/>
                <a:tint val="98000"/>
                <a:lumMod val="110000"/>
              </a:schemeClr>
            </a:gs>
            <a:gs pos="84000">
              <a:schemeClr val="accent4">
                <a:hueOff val="1221077"/>
                <a:satOff val="-46523"/>
                <a:lumOff val="23135"/>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CA" sz="1500" b="1" kern="1200"/>
            <a:t>Adoption of 2022 Budget</a:t>
          </a:r>
        </a:p>
        <a:p>
          <a:pPr marL="0" lvl="0" indent="0" algn="ctr" defTabSz="666750">
            <a:lnSpc>
              <a:spcPct val="90000"/>
            </a:lnSpc>
            <a:spcBef>
              <a:spcPct val="0"/>
            </a:spcBef>
            <a:spcAft>
              <a:spcPct val="35000"/>
            </a:spcAft>
            <a:buNone/>
          </a:pPr>
          <a:r>
            <a:rPr lang="en-CA" sz="1500" kern="1200">
              <a:latin typeface="+mn-lt"/>
            </a:rPr>
            <a:t>March 16, 2022</a:t>
          </a:r>
        </a:p>
      </dsp:txBody>
      <dsp:txXfrm>
        <a:off x="6781161" y="2251139"/>
        <a:ext cx="1837248" cy="1102348"/>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F8EE3E-253E-4EF7-859A-549C5854B997}"/>
              </a:ext>
            </a:extLst>
          </p:cNvPr>
          <p:cNvSpPr>
            <a:spLocks noGrp="1"/>
          </p:cNvSpPr>
          <p:nvPr>
            <p:ph type="hdr" sz="quarter"/>
          </p:nvPr>
        </p:nvSpPr>
        <p:spPr>
          <a:xfrm>
            <a:off x="4" y="7"/>
            <a:ext cx="4029282" cy="351957"/>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063FB24-6C84-4084-8F8B-3A91814307E9}"/>
              </a:ext>
            </a:extLst>
          </p:cNvPr>
          <p:cNvSpPr>
            <a:spLocks noGrp="1"/>
          </p:cNvSpPr>
          <p:nvPr>
            <p:ph type="dt" sz="quarter" idx="1"/>
          </p:nvPr>
        </p:nvSpPr>
        <p:spPr>
          <a:xfrm>
            <a:off x="5265015" y="7"/>
            <a:ext cx="4029282" cy="351957"/>
          </a:xfrm>
          <a:prstGeom prst="rect">
            <a:avLst/>
          </a:prstGeom>
        </p:spPr>
        <p:txBody>
          <a:bodyPr vert="horz" lIns="91440" tIns="45720" rIns="91440" bIns="45720" rtlCol="0"/>
          <a:lstStyle>
            <a:lvl1pPr algn="r">
              <a:defRPr sz="1200"/>
            </a:lvl1pPr>
          </a:lstStyle>
          <a:p>
            <a:fld id="{C259A3EA-1D69-47CA-92C9-1C5C1ED021B8}" type="datetime1">
              <a:rPr lang="en-US" smtClean="0"/>
              <a:t>3/2/2022</a:t>
            </a:fld>
            <a:endParaRPr lang="en-US"/>
          </a:p>
        </p:txBody>
      </p:sp>
      <p:sp>
        <p:nvSpPr>
          <p:cNvPr id="4" name="Footer Placeholder 3">
            <a:extLst>
              <a:ext uri="{FF2B5EF4-FFF2-40B4-BE49-F238E27FC236}">
                <a16:creationId xmlns:a16="http://schemas.microsoft.com/office/drawing/2014/main" id="{F43F96D9-AABD-4384-8A1C-46DEC342220D}"/>
              </a:ext>
            </a:extLst>
          </p:cNvPr>
          <p:cNvSpPr>
            <a:spLocks noGrp="1"/>
          </p:cNvSpPr>
          <p:nvPr>
            <p:ph type="ftr" sz="quarter" idx="2"/>
          </p:nvPr>
        </p:nvSpPr>
        <p:spPr>
          <a:xfrm>
            <a:off x="4" y="6658451"/>
            <a:ext cx="4029282" cy="35195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D0DCB9F-3C8D-4052-A172-E2036B89846E}"/>
              </a:ext>
            </a:extLst>
          </p:cNvPr>
          <p:cNvSpPr>
            <a:spLocks noGrp="1"/>
          </p:cNvSpPr>
          <p:nvPr>
            <p:ph type="sldNum" sz="quarter" idx="3"/>
          </p:nvPr>
        </p:nvSpPr>
        <p:spPr>
          <a:xfrm>
            <a:off x="5265015" y="6658451"/>
            <a:ext cx="4029282" cy="351957"/>
          </a:xfrm>
          <a:prstGeom prst="rect">
            <a:avLst/>
          </a:prstGeom>
        </p:spPr>
        <p:txBody>
          <a:bodyPr vert="horz" lIns="91440" tIns="45720" rIns="91440" bIns="45720" rtlCol="0" anchor="b"/>
          <a:lstStyle>
            <a:lvl1pPr algn="r">
              <a:defRPr sz="1200"/>
            </a:lvl1pPr>
          </a:lstStyle>
          <a:p>
            <a:fld id="{E26CEDF5-EC8E-4B7E-BFD1-67C4E44E17EB}" type="slidenum">
              <a:rPr lang="en-US" smtClean="0"/>
              <a:t>‹#›</a:t>
            </a:fld>
            <a:endParaRPr lang="en-US"/>
          </a:p>
        </p:txBody>
      </p:sp>
    </p:spTree>
    <p:extLst>
      <p:ext uri="{BB962C8B-B14F-4D97-AF65-F5344CB8AC3E}">
        <p14:creationId xmlns:p14="http://schemas.microsoft.com/office/powerpoint/2010/main" val="2509111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8"/>
            <a:ext cx="4028440" cy="351737"/>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8"/>
            <a:ext cx="4028440" cy="351737"/>
          </a:xfrm>
          <a:prstGeom prst="rect">
            <a:avLst/>
          </a:prstGeom>
        </p:spPr>
        <p:txBody>
          <a:bodyPr vert="horz" lIns="93177" tIns="46589" rIns="93177" bIns="46589" rtlCol="0"/>
          <a:lstStyle>
            <a:lvl1pPr algn="r">
              <a:defRPr sz="1200"/>
            </a:lvl1pPr>
          </a:lstStyle>
          <a:p>
            <a:fld id="{B9FB6AC4-11F0-4E42-B6A6-5EA984A39D4A}" type="datetime1">
              <a:rPr lang="en-US" smtClean="0"/>
              <a:t>3/2/2022</a:t>
            </a:fld>
            <a:endParaRPr lang="en-US"/>
          </a:p>
        </p:txBody>
      </p:sp>
      <p:sp>
        <p:nvSpPr>
          <p:cNvPr id="4" name="Slide Image Placeholder 3"/>
          <p:cNvSpPr>
            <a:spLocks noGrp="1" noRot="1" noChangeAspect="1"/>
          </p:cNvSpPr>
          <p:nvPr>
            <p:ph type="sldImg" idx="2"/>
          </p:nvPr>
        </p:nvSpPr>
        <p:spPr>
          <a:xfrm>
            <a:off x="3071813" y="876300"/>
            <a:ext cx="3152775" cy="2365375"/>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73763"/>
            <a:ext cx="7437120" cy="2760345"/>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7F49EE10-626B-4219-B0B1-5B6DFE3B9E34}" type="slidenum">
              <a:rPr lang="en-US" smtClean="0"/>
              <a:t>‹#›</a:t>
            </a:fld>
            <a:endParaRPr lang="en-US"/>
          </a:p>
        </p:txBody>
      </p:sp>
    </p:spTree>
    <p:extLst>
      <p:ext uri="{BB962C8B-B14F-4D97-AF65-F5344CB8AC3E}">
        <p14:creationId xmlns:p14="http://schemas.microsoft.com/office/powerpoint/2010/main" val="23699935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30563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Investing in Canadian Infrastructure – Green Infrastructure Stream – Sewer Project continuation of CWWF Study </a:t>
            </a:r>
          </a:p>
          <a:p>
            <a:r>
              <a:rPr lang="en-CA"/>
              <a:t>Municipal Modernization Fund – Waste Management Study </a:t>
            </a:r>
          </a:p>
        </p:txBody>
      </p:sp>
    </p:spTree>
    <p:extLst>
      <p:ext uri="{BB962C8B-B14F-4D97-AF65-F5344CB8AC3E}">
        <p14:creationId xmlns:p14="http://schemas.microsoft.com/office/powerpoint/2010/main" val="4211985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Investing in Canadian Infrastructure Program – Culture &amp; Recreation Stream – Rehabilitation and Renovation Intake (Alban Community Centre)</a:t>
            </a:r>
          </a:p>
        </p:txBody>
      </p:sp>
    </p:spTree>
    <p:extLst>
      <p:ext uri="{BB962C8B-B14F-4D97-AF65-F5344CB8AC3E}">
        <p14:creationId xmlns:p14="http://schemas.microsoft.com/office/powerpoint/2010/main" val="11757035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Tree>
    <p:extLst>
      <p:ext uri="{BB962C8B-B14F-4D97-AF65-F5344CB8AC3E}">
        <p14:creationId xmlns:p14="http://schemas.microsoft.com/office/powerpoint/2010/main" val="18217457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500933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200150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161343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559431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08015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479996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7392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23727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49EE10-626B-4219-B0B1-5B6DFE3B9E34}" type="slidenum">
              <a:rPr lang="en-US" smtClean="0"/>
              <a:t>3</a:t>
            </a:fld>
            <a:endParaRPr lang="en-US"/>
          </a:p>
        </p:txBody>
      </p:sp>
      <p:sp>
        <p:nvSpPr>
          <p:cNvPr id="5" name="Date Placeholder 4">
            <a:extLst>
              <a:ext uri="{FF2B5EF4-FFF2-40B4-BE49-F238E27FC236}">
                <a16:creationId xmlns:a16="http://schemas.microsoft.com/office/drawing/2014/main" id="{3C2E9140-29EF-4961-AF99-A7B8777A0044}"/>
              </a:ext>
            </a:extLst>
          </p:cNvPr>
          <p:cNvSpPr>
            <a:spLocks noGrp="1"/>
          </p:cNvSpPr>
          <p:nvPr>
            <p:ph type="dt" idx="1"/>
          </p:nvPr>
        </p:nvSpPr>
        <p:spPr/>
        <p:txBody>
          <a:bodyPr/>
          <a:lstStyle/>
          <a:p>
            <a:fld id="{4824E2A4-1880-4B4D-878B-7B5F09185EBE}" type="datetime1">
              <a:rPr lang="en-US" smtClean="0"/>
              <a:t>3/2/2022</a:t>
            </a:fld>
            <a:endParaRPr lang="en-US"/>
          </a:p>
        </p:txBody>
      </p:sp>
    </p:spTree>
    <p:extLst>
      <p:ext uri="{BB962C8B-B14F-4D97-AF65-F5344CB8AC3E}">
        <p14:creationId xmlns:p14="http://schemas.microsoft.com/office/powerpoint/2010/main" val="2625930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Tree>
    <p:extLst>
      <p:ext uri="{BB962C8B-B14F-4D97-AF65-F5344CB8AC3E}">
        <p14:creationId xmlns:p14="http://schemas.microsoft.com/office/powerpoint/2010/main" val="808269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1105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1"/>
          </a:p>
        </p:txBody>
      </p:sp>
    </p:spTree>
    <p:extLst>
      <p:ext uri="{BB962C8B-B14F-4D97-AF65-F5344CB8AC3E}">
        <p14:creationId xmlns:p14="http://schemas.microsoft.com/office/powerpoint/2010/main" val="2270630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b" latinLnBrk="0" hangingPunct="1"/>
            <a:r>
              <a:rPr lang="en-CA" sz="1200" b="1" i="0" u="none" strike="noStrike" kern="1200">
                <a:solidFill>
                  <a:schemeClr val="tx1"/>
                </a:solidFill>
                <a:effectLst/>
                <a:latin typeface="+mn-lt"/>
                <a:ea typeface="+mn-ea"/>
                <a:cs typeface="+mn-cs"/>
              </a:rPr>
              <a:t>Notes </a:t>
            </a:r>
            <a:endParaRPr lang="en-CA" sz="1200" b="0" i="0" u="none" strike="noStrike" kern="1200">
              <a:solidFill>
                <a:schemeClr val="tx1"/>
              </a:solidFill>
              <a:effectLst/>
              <a:latin typeface="+mn-lt"/>
              <a:ea typeface="+mn-ea"/>
              <a:cs typeface="+mn-cs"/>
            </a:endParaRP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       97,000  	</a:t>
            </a:r>
            <a:r>
              <a:rPr lang="en-US" sz="1200" b="0" i="0" u="none" strike="noStrike" kern="1200">
                <a:solidFill>
                  <a:schemeClr val="tx1"/>
                </a:solidFill>
                <a:effectLst/>
                <a:latin typeface="+mn-lt"/>
                <a:ea typeface="+mn-ea"/>
                <a:cs typeface="+mn-cs"/>
              </a:rPr>
              <a:t>Increase in Revenues use of Modernization Fund For Connectivity Project 90,000, VOIP Project $20,000</a:t>
            </a:r>
            <a:endParaRPr lang="en-CA" sz="1200" b="0" i="0" u="none" strike="noStrike" kern="1200">
              <a:solidFill>
                <a:schemeClr val="tx1"/>
              </a:solidFill>
              <a:effectLst/>
              <a:latin typeface="+mn-lt"/>
              <a:ea typeface="+mn-ea"/>
              <a:cs typeface="+mn-cs"/>
            </a:endParaRP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6,892 	</a:t>
            </a:r>
            <a:r>
              <a:rPr lang="en-US" sz="1200" b="0" i="0" u="none" strike="noStrike" kern="1200">
                <a:solidFill>
                  <a:schemeClr val="tx1"/>
                </a:solidFill>
                <a:effectLst/>
                <a:latin typeface="+mn-lt"/>
                <a:ea typeface="+mn-ea"/>
                <a:cs typeface="+mn-cs"/>
              </a:rPr>
              <a:t>New Internet sharing Revenues to offset costs with businesses within Complex </a:t>
            </a:r>
            <a:endParaRPr lang="en-CA" sz="1200" b="0" i="0" u="none" strike="noStrike" kern="1200">
              <a:solidFill>
                <a:schemeClr val="tx1"/>
              </a:solidFill>
              <a:effectLst/>
              <a:latin typeface="+mn-lt"/>
              <a:ea typeface="+mn-ea"/>
              <a:cs typeface="+mn-cs"/>
            </a:endParaRP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          907   	Wage Inflation </a:t>
            </a: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15,000  	</a:t>
            </a:r>
            <a:r>
              <a:rPr lang="en-US" sz="1200" b="0" i="0" u="none" strike="noStrike" kern="1200">
                <a:solidFill>
                  <a:schemeClr val="tx1"/>
                </a:solidFill>
                <a:effectLst/>
                <a:latin typeface="+mn-lt"/>
                <a:ea typeface="+mn-ea"/>
                <a:cs typeface="+mn-cs"/>
              </a:rPr>
              <a:t>Integrity Commissioner, Corp. Legal Fees</a:t>
            </a:r>
            <a:endParaRPr lang="en-CA" sz="1200" b="0" i="0" u="none" strike="noStrike" kern="1200">
              <a:solidFill>
                <a:schemeClr val="tx1"/>
              </a:solidFill>
              <a:effectLst/>
              <a:latin typeface="+mn-lt"/>
              <a:ea typeface="+mn-ea"/>
              <a:cs typeface="+mn-cs"/>
            </a:endParaRP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7,000   	</a:t>
            </a:r>
            <a:r>
              <a:rPr lang="en-US" sz="1200" b="0" i="0" u="none" strike="noStrike" kern="1200">
                <a:solidFill>
                  <a:schemeClr val="tx1"/>
                </a:solidFill>
                <a:effectLst/>
                <a:latin typeface="+mn-lt"/>
                <a:ea typeface="+mn-ea"/>
                <a:cs typeface="+mn-cs"/>
              </a:rPr>
              <a:t>Decreased Council Conferences after first term training </a:t>
            </a:r>
            <a:endParaRPr lang="en-CA" sz="1200" b="0" i="0" u="none" strike="noStrike" kern="1200">
              <a:solidFill>
                <a:schemeClr val="tx1"/>
              </a:solidFill>
              <a:effectLst/>
              <a:latin typeface="+mn-lt"/>
              <a:ea typeface="+mn-ea"/>
              <a:cs typeface="+mn-cs"/>
            </a:endParaRP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4,495   	</a:t>
            </a:r>
            <a:r>
              <a:rPr lang="en-US" sz="1200" b="0" i="0" u="none" strike="noStrike" kern="1200">
                <a:solidFill>
                  <a:schemeClr val="tx1"/>
                </a:solidFill>
                <a:effectLst/>
                <a:latin typeface="+mn-lt"/>
                <a:ea typeface="+mn-ea"/>
                <a:cs typeface="+mn-cs"/>
              </a:rPr>
              <a:t>Decreased corporate promo items and gifts, increased Volunteer Night Budget by $2k </a:t>
            </a:r>
            <a:endParaRPr lang="en-CA" sz="1200" b="0" i="0" u="none" strike="noStrike" kern="1200">
              <a:solidFill>
                <a:schemeClr val="tx1"/>
              </a:solidFill>
              <a:effectLst/>
              <a:latin typeface="+mn-lt"/>
              <a:ea typeface="+mn-ea"/>
              <a:cs typeface="+mn-cs"/>
            </a:endParaRP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     42,519   	</a:t>
            </a:r>
            <a:r>
              <a:rPr lang="en-US" sz="1200" b="0" i="0" u="none" strike="noStrike" kern="1200">
                <a:solidFill>
                  <a:schemeClr val="tx1"/>
                </a:solidFill>
                <a:effectLst/>
                <a:latin typeface="+mn-lt"/>
                <a:ea typeface="+mn-ea"/>
                <a:cs typeface="+mn-cs"/>
              </a:rPr>
              <a:t>Wage Inflation including Benefits and OMERS</a:t>
            </a:r>
            <a:endParaRPr lang="en-CA" sz="1200" b="0" i="0" u="none" strike="noStrike" kern="1200">
              <a:solidFill>
                <a:schemeClr val="tx1"/>
              </a:solidFill>
              <a:effectLst/>
              <a:latin typeface="+mn-lt"/>
              <a:ea typeface="+mn-ea"/>
              <a:cs typeface="+mn-cs"/>
            </a:endParaRP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500   	</a:t>
            </a:r>
            <a:r>
              <a:rPr lang="en-US" sz="1200" b="0" i="0" u="none" strike="noStrike" kern="1200">
                <a:solidFill>
                  <a:schemeClr val="tx1"/>
                </a:solidFill>
                <a:effectLst/>
                <a:latin typeface="+mn-lt"/>
                <a:ea typeface="+mn-ea"/>
                <a:cs typeface="+mn-cs"/>
              </a:rPr>
              <a:t>Never used,  determined we no longer need funds in this line item </a:t>
            </a:r>
            <a:endParaRPr lang="en-CA" sz="1200" b="0" i="0" u="none" strike="noStrike" kern="1200">
              <a:solidFill>
                <a:schemeClr val="tx1"/>
              </a:solidFill>
              <a:effectLst/>
              <a:latin typeface="+mn-lt"/>
              <a:ea typeface="+mn-ea"/>
              <a:cs typeface="+mn-cs"/>
            </a:endParaRP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       2,464   	</a:t>
            </a:r>
            <a:r>
              <a:rPr lang="en-US" sz="1200" b="0" i="0" u="none" strike="noStrike" kern="1200">
                <a:solidFill>
                  <a:schemeClr val="tx1"/>
                </a:solidFill>
                <a:effectLst/>
                <a:latin typeface="+mn-lt"/>
                <a:ea typeface="+mn-ea"/>
                <a:cs typeface="+mn-cs"/>
              </a:rPr>
              <a:t>Repairs to 37 St. Antoine Clinique fell off Amortization Schedule </a:t>
            </a:r>
            <a:endParaRPr lang="en-CA" sz="1200" b="0" i="0" u="none" strike="noStrike" kern="1200">
              <a:solidFill>
                <a:schemeClr val="tx1"/>
              </a:solidFill>
              <a:effectLst/>
              <a:latin typeface="+mn-lt"/>
              <a:ea typeface="+mn-ea"/>
              <a:cs typeface="+mn-cs"/>
            </a:endParaRPr>
          </a:p>
          <a:p>
            <a:pPr marL="171450" indent="-171450" rtl="0" eaLnBrk="1" fontAlgn="t"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707  	</a:t>
            </a:r>
            <a:r>
              <a:rPr lang="en-US" sz="1200" b="0" i="0" u="none" strike="noStrike" kern="1200">
                <a:solidFill>
                  <a:schemeClr val="tx1"/>
                </a:solidFill>
                <a:effectLst/>
                <a:latin typeface="+mn-lt"/>
                <a:ea typeface="+mn-ea"/>
                <a:cs typeface="+mn-cs"/>
              </a:rPr>
              <a:t>Interest on  loan for reserve replenishment</a:t>
            </a:r>
            <a:endParaRPr lang="en-CA" sz="1200" b="0" i="0" u="none" strike="noStrike" kern="1200">
              <a:solidFill>
                <a:schemeClr val="tx1"/>
              </a:solidFill>
              <a:effectLst/>
              <a:latin typeface="+mn-lt"/>
              <a:ea typeface="+mn-ea"/>
              <a:cs typeface="+mn-cs"/>
            </a:endParaRP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17,000  	</a:t>
            </a:r>
            <a:r>
              <a:rPr lang="en-US" sz="1200" b="0" i="0" u="none" strike="noStrike" kern="1200">
                <a:solidFill>
                  <a:schemeClr val="tx1"/>
                </a:solidFill>
                <a:effectLst/>
                <a:latin typeface="+mn-lt"/>
                <a:ea typeface="+mn-ea"/>
                <a:cs typeface="+mn-cs"/>
              </a:rPr>
              <a:t>Decrease from Fiber Installation project </a:t>
            </a:r>
            <a:endParaRPr lang="en-CA" sz="1200" b="0" i="0" u="none" strike="noStrike" kern="1200">
              <a:solidFill>
                <a:schemeClr val="tx1"/>
              </a:solidFill>
              <a:effectLst/>
              <a:latin typeface="+mn-lt"/>
              <a:ea typeface="+mn-ea"/>
              <a:cs typeface="+mn-cs"/>
            </a:endParaRP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       6,000   	</a:t>
            </a:r>
            <a:r>
              <a:rPr lang="en-US" sz="1200" b="0" i="0" u="none" strike="noStrike" kern="1200">
                <a:solidFill>
                  <a:schemeClr val="tx1"/>
                </a:solidFill>
                <a:effectLst/>
                <a:latin typeface="+mn-lt"/>
                <a:ea typeface="+mn-ea"/>
                <a:cs typeface="+mn-cs"/>
              </a:rPr>
              <a:t>Increase in Municipal Insurance, IT services, Cyber insurance, and I-Compass program.</a:t>
            </a:r>
            <a:endParaRPr lang="en-CA" sz="1200" b="0" i="0" u="none" strike="noStrike" kern="1200">
              <a:solidFill>
                <a:schemeClr val="tx1"/>
              </a:solidFill>
              <a:effectLst/>
              <a:latin typeface="+mn-lt"/>
              <a:ea typeface="+mn-ea"/>
              <a:cs typeface="+mn-cs"/>
            </a:endParaRP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       8,800   	Connectivity Project Installation </a:t>
            </a: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       5,000   	</a:t>
            </a:r>
            <a:r>
              <a:rPr lang="en-US" sz="1200" b="0" i="0" u="none" strike="noStrike" kern="1200">
                <a:solidFill>
                  <a:schemeClr val="tx1"/>
                </a:solidFill>
                <a:effectLst/>
                <a:latin typeface="+mn-lt"/>
                <a:ea typeface="+mn-ea"/>
                <a:cs typeface="+mn-cs"/>
              </a:rPr>
              <a:t>Increase in training budget for new Treasurer and Health and Safety members </a:t>
            </a:r>
            <a:endParaRPr lang="en-CA" sz="1200" b="0" i="0" u="none" strike="noStrike" kern="1200">
              <a:solidFill>
                <a:schemeClr val="tx1"/>
              </a:solidFill>
              <a:effectLst/>
              <a:latin typeface="+mn-lt"/>
              <a:ea typeface="+mn-ea"/>
              <a:cs typeface="+mn-cs"/>
            </a:endParaRP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1,000   	Decreased advertising budget </a:t>
            </a: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2,000  	</a:t>
            </a:r>
            <a:r>
              <a:rPr lang="en-US" sz="1200" b="0" i="0" u="none" strike="noStrike" kern="1200">
                <a:solidFill>
                  <a:schemeClr val="tx1"/>
                </a:solidFill>
                <a:effectLst/>
                <a:latin typeface="+mn-lt"/>
                <a:ea typeface="+mn-ea"/>
                <a:cs typeface="+mn-cs"/>
              </a:rPr>
              <a:t>Decrease in leasing for Office equipment rentals </a:t>
            </a:r>
            <a:endParaRPr lang="en-CA" sz="1200" b="0" i="0" u="none" strike="noStrike" kern="1200">
              <a:solidFill>
                <a:schemeClr val="tx1"/>
              </a:solidFill>
              <a:effectLst/>
              <a:latin typeface="+mn-lt"/>
              <a:ea typeface="+mn-ea"/>
              <a:cs typeface="+mn-cs"/>
            </a:endParaRP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       6,499   	</a:t>
            </a:r>
            <a:r>
              <a:rPr lang="en-US" sz="1200" b="0" i="0" u="none" strike="noStrike" kern="1200">
                <a:solidFill>
                  <a:schemeClr val="tx1"/>
                </a:solidFill>
                <a:effectLst/>
                <a:latin typeface="+mn-lt"/>
                <a:ea typeface="+mn-ea"/>
                <a:cs typeface="+mn-cs"/>
              </a:rPr>
              <a:t>Increase in Amortization Schedule for Drainage issue repairs </a:t>
            </a:r>
            <a:endParaRPr lang="en-CA" sz="1200" b="0" i="0" u="none" strike="noStrike" kern="1200">
              <a:solidFill>
                <a:schemeClr val="tx1"/>
              </a:solidFill>
              <a:effectLst/>
              <a:latin typeface="+mn-lt"/>
              <a:ea typeface="+mn-ea"/>
              <a:cs typeface="+mn-cs"/>
            </a:endParaRPr>
          </a:p>
          <a:p>
            <a:pPr marL="171450" indent="-171450" rtl="0" eaLnBrk="1" fontAlgn="t"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4,222  	</a:t>
            </a:r>
            <a:r>
              <a:rPr lang="en-US" sz="1200" b="0" i="0" u="none" strike="noStrike" kern="1200">
                <a:solidFill>
                  <a:schemeClr val="tx1"/>
                </a:solidFill>
                <a:effectLst/>
                <a:latin typeface="+mn-lt"/>
                <a:ea typeface="+mn-ea"/>
                <a:cs typeface="+mn-cs"/>
              </a:rPr>
              <a:t>Decrease for Interest on Complex debenture</a:t>
            </a:r>
            <a:endParaRPr lang="en-CA" sz="1200" b="0" i="0" u="none" strike="noStrike" kern="1200">
              <a:solidFill>
                <a:schemeClr val="tx1"/>
              </a:solidFill>
              <a:effectLst/>
              <a:latin typeface="+mn-lt"/>
              <a:ea typeface="+mn-ea"/>
              <a:cs typeface="+mn-cs"/>
            </a:endParaRPr>
          </a:p>
          <a:p>
            <a:endParaRPr lang="en-CA"/>
          </a:p>
        </p:txBody>
      </p:sp>
    </p:spTree>
    <p:extLst>
      <p:ext uri="{BB962C8B-B14F-4D97-AF65-F5344CB8AC3E}">
        <p14:creationId xmlns:p14="http://schemas.microsoft.com/office/powerpoint/2010/main" val="1498734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b" latinLnBrk="0" hangingPunct="1"/>
            <a:r>
              <a:rPr lang="en-CA" sz="1200" b="0" i="0" u="none" strike="noStrike" kern="1200">
                <a:solidFill>
                  <a:schemeClr val="tx1"/>
                </a:solidFill>
                <a:effectLst/>
                <a:latin typeface="+mn-lt"/>
                <a:ea typeface="+mn-ea"/>
                <a:cs typeface="+mn-cs"/>
              </a:rPr>
              <a:t>Notes </a:t>
            </a: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     42,174 	</a:t>
            </a:r>
            <a:r>
              <a:rPr lang="en-US" sz="1200" b="0" i="0" u="none" strike="noStrike" kern="1200">
                <a:solidFill>
                  <a:schemeClr val="tx1"/>
                </a:solidFill>
                <a:effectLst/>
                <a:latin typeface="+mn-lt"/>
                <a:ea typeface="+mn-ea"/>
                <a:cs typeface="+mn-cs"/>
              </a:rPr>
              <a:t>Wage Increase, and Hierarchy Chart Changes </a:t>
            </a:r>
            <a:endParaRPr lang="en-CA" sz="1200" b="0" i="0" u="none" strike="noStrike" kern="1200">
              <a:solidFill>
                <a:schemeClr val="tx1"/>
              </a:solidFill>
              <a:effectLst/>
              <a:latin typeface="+mn-lt"/>
              <a:ea typeface="+mn-ea"/>
              <a:cs typeface="+mn-cs"/>
            </a:endParaRP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     27,000  	</a:t>
            </a:r>
            <a:r>
              <a:rPr lang="en-US" sz="1200" b="0" i="0" u="none" strike="noStrike" kern="1200">
                <a:solidFill>
                  <a:schemeClr val="tx1"/>
                </a:solidFill>
                <a:effectLst/>
                <a:latin typeface="+mn-lt"/>
                <a:ea typeface="+mn-ea"/>
                <a:cs typeface="+mn-cs"/>
              </a:rPr>
              <a:t>#1 Dress Uniforms for all fire fighters </a:t>
            </a:r>
            <a:endParaRPr lang="en-CA" sz="1200" b="0" i="0" u="none" strike="noStrike" kern="1200">
              <a:solidFill>
                <a:schemeClr val="tx1"/>
              </a:solidFill>
              <a:effectLst/>
              <a:latin typeface="+mn-lt"/>
              <a:ea typeface="+mn-ea"/>
              <a:cs typeface="+mn-cs"/>
            </a:endParaRP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       1,500 	Dispatching Services Increase </a:t>
            </a: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       7,900 	Ice Water Rescue Training </a:t>
            </a: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       1,000 	</a:t>
            </a:r>
            <a:r>
              <a:rPr lang="en-US" sz="1200" b="0" i="0" u="none" strike="noStrike" kern="1200">
                <a:solidFill>
                  <a:schemeClr val="tx1"/>
                </a:solidFill>
                <a:effectLst/>
                <a:latin typeface="+mn-lt"/>
                <a:ea typeface="+mn-ea"/>
                <a:cs typeface="+mn-cs"/>
              </a:rPr>
              <a:t>Repairs to Tanker 1 Valve </a:t>
            </a:r>
            <a:endParaRPr lang="en-CA" sz="1200" b="0" i="0" u="none" strike="noStrike" kern="1200">
              <a:solidFill>
                <a:schemeClr val="tx1"/>
              </a:solidFill>
              <a:effectLst/>
              <a:latin typeface="+mn-lt"/>
              <a:ea typeface="+mn-ea"/>
              <a:cs typeface="+mn-cs"/>
            </a:endParaRPr>
          </a:p>
          <a:p>
            <a:pPr marL="171450" indent="-171450" rtl="0" eaLnBrk="1" fontAlgn="b" latinLnBrk="0" hangingPunct="1">
              <a:buFont typeface="Arial" panose="020B0604020202020204" pitchFamily="34" charset="0"/>
              <a:buChar char="•"/>
            </a:pPr>
            <a:r>
              <a:rPr lang="en-CA" sz="1200" b="0" i="0" u="none" strike="noStrike" kern="1200">
                <a:solidFill>
                  <a:schemeClr val="tx1"/>
                </a:solidFill>
                <a:effectLst/>
                <a:latin typeface="+mn-lt"/>
                <a:ea typeface="+mn-ea"/>
                <a:cs typeface="+mn-cs"/>
              </a:rPr>
              <a:t> $       2,000 	</a:t>
            </a:r>
            <a:r>
              <a:rPr lang="en-US" sz="1200" b="0" i="0" u="none" strike="noStrike" kern="1200">
                <a:solidFill>
                  <a:schemeClr val="tx1"/>
                </a:solidFill>
                <a:effectLst/>
                <a:latin typeface="+mn-lt"/>
                <a:ea typeface="+mn-ea"/>
                <a:cs typeface="+mn-cs"/>
              </a:rPr>
              <a:t>Cleaning of Bunker Gear x2 annually </a:t>
            </a:r>
            <a:endParaRPr lang="en-CA" sz="1200" b="0" i="0" u="none" strike="noStrike" kern="1200">
              <a:solidFill>
                <a:schemeClr val="tx1"/>
              </a:solidFill>
              <a:effectLst/>
              <a:latin typeface="+mn-lt"/>
              <a:ea typeface="+mn-ea"/>
              <a:cs typeface="+mn-cs"/>
            </a:endParaRPr>
          </a:p>
          <a:p>
            <a:endParaRPr lang="en-CA"/>
          </a:p>
        </p:txBody>
      </p:sp>
    </p:spTree>
    <p:extLst>
      <p:ext uri="{BB962C8B-B14F-4D97-AF65-F5344CB8AC3E}">
        <p14:creationId xmlns:p14="http://schemas.microsoft.com/office/powerpoint/2010/main" val="4260909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a:solidFill>
                  <a:schemeClr val="tx1"/>
                </a:solidFill>
                <a:effectLst/>
                <a:latin typeface="+mn-lt"/>
                <a:ea typeface="+mn-ea"/>
                <a:cs typeface="+mn-cs"/>
              </a:rPr>
              <a:t>06120-1600-0    Roads                  -$29,618</a:t>
            </a:r>
          </a:p>
          <a:p>
            <a:r>
              <a:rPr lang="en-CA" sz="1200" kern="1200">
                <a:solidFill>
                  <a:schemeClr val="tx1"/>
                </a:solidFill>
                <a:effectLst/>
                <a:latin typeface="+mn-lt"/>
                <a:ea typeface="+mn-ea"/>
                <a:cs typeface="+mn-cs"/>
              </a:rPr>
              <a:t> </a:t>
            </a:r>
          </a:p>
          <a:p>
            <a:r>
              <a:rPr lang="en-CA" sz="1200" kern="1200">
                <a:solidFill>
                  <a:schemeClr val="tx1"/>
                </a:solidFill>
                <a:effectLst/>
                <a:latin typeface="+mn-lt"/>
                <a:ea typeface="+mn-ea"/>
                <a:cs typeface="+mn-cs"/>
              </a:rPr>
              <a:t>   	   End of amortization in 2019 for various roads (for ex Owls Nest, </a:t>
            </a:r>
            <a:r>
              <a:rPr lang="en-CA" sz="1200" kern="1200" err="1">
                <a:solidFill>
                  <a:schemeClr val="tx1"/>
                </a:solidFill>
                <a:effectLst/>
                <a:latin typeface="+mn-lt"/>
                <a:ea typeface="+mn-ea"/>
                <a:cs typeface="+mn-cs"/>
              </a:rPr>
              <a:t>Cherriman</a:t>
            </a:r>
            <a:r>
              <a:rPr lang="en-CA" sz="1200" kern="1200">
                <a:solidFill>
                  <a:schemeClr val="tx1"/>
                </a:solidFill>
                <a:effectLst/>
                <a:latin typeface="+mn-lt"/>
                <a:ea typeface="+mn-ea"/>
                <a:cs typeface="+mn-cs"/>
              </a:rPr>
              <a:t>, Montee Guerin, Golf Course Rd.)               -29k</a:t>
            </a:r>
          </a:p>
          <a:p>
            <a:r>
              <a:rPr lang="en-CA" sz="1200" kern="1200">
                <a:solidFill>
                  <a:schemeClr val="tx1"/>
                </a:solidFill>
                <a:effectLst/>
                <a:latin typeface="+mn-lt"/>
                <a:ea typeface="+mn-ea"/>
                <a:cs typeface="+mn-cs"/>
              </a:rPr>
              <a:t>                              </a:t>
            </a:r>
          </a:p>
          <a:p>
            <a:r>
              <a:rPr lang="en-CA" sz="1200" kern="1200">
                <a:solidFill>
                  <a:schemeClr val="tx1"/>
                </a:solidFill>
                <a:effectLst/>
                <a:latin typeface="+mn-lt"/>
                <a:ea typeface="+mn-ea"/>
                <a:cs typeface="+mn-cs"/>
              </a:rPr>
              <a:t>06130-1600-0    Roads                $3,374</a:t>
            </a:r>
          </a:p>
          <a:p>
            <a:r>
              <a:rPr lang="en-CA" sz="1200" kern="1200">
                <a:solidFill>
                  <a:schemeClr val="tx1"/>
                </a:solidFill>
                <a:effectLst/>
                <a:latin typeface="+mn-lt"/>
                <a:ea typeface="+mn-ea"/>
                <a:cs typeface="+mn-cs"/>
              </a:rPr>
              <a:t>06140-1600-0    Equipment       $12,813</a:t>
            </a:r>
          </a:p>
          <a:p>
            <a:r>
              <a:rPr lang="en-CA" sz="1200" kern="1200">
                <a:solidFill>
                  <a:schemeClr val="tx1"/>
                </a:solidFill>
                <a:effectLst/>
                <a:latin typeface="+mn-lt"/>
                <a:ea typeface="+mn-ea"/>
                <a:cs typeface="+mn-cs"/>
              </a:rPr>
              <a:t>               </a:t>
            </a:r>
          </a:p>
          <a:p>
            <a:r>
              <a:rPr lang="en-CA" sz="1200" kern="1200">
                <a:solidFill>
                  <a:schemeClr val="tx1"/>
                </a:solidFill>
                <a:effectLst/>
                <a:latin typeface="+mn-lt"/>
                <a:ea typeface="+mn-ea"/>
                <a:cs typeface="+mn-cs"/>
              </a:rPr>
              <a:t>          	   Case Backhoe purchased in 2019              13k</a:t>
            </a:r>
          </a:p>
          <a:p>
            <a:r>
              <a:rPr lang="en-CA" sz="1200" kern="1200">
                <a:solidFill>
                  <a:schemeClr val="tx1"/>
                </a:solidFill>
                <a:effectLst/>
                <a:latin typeface="+mn-lt"/>
                <a:ea typeface="+mn-ea"/>
                <a:cs typeface="+mn-cs"/>
              </a:rPr>
              <a:t> </a:t>
            </a:r>
          </a:p>
          <a:p>
            <a:r>
              <a:rPr lang="en-CA" sz="1200" kern="1200">
                <a:solidFill>
                  <a:schemeClr val="tx1"/>
                </a:solidFill>
                <a:effectLst/>
                <a:latin typeface="+mn-lt"/>
                <a:ea typeface="+mn-ea"/>
                <a:cs typeface="+mn-cs"/>
              </a:rPr>
              <a:t>06210-1600-0    Winter Control $5,299</a:t>
            </a:r>
          </a:p>
          <a:p>
            <a:r>
              <a:rPr lang="en-CA" sz="1200" kern="1200">
                <a:solidFill>
                  <a:schemeClr val="tx1"/>
                </a:solidFill>
                <a:effectLst/>
                <a:latin typeface="+mn-lt"/>
                <a:ea typeface="+mn-ea"/>
                <a:cs typeface="+mn-cs"/>
              </a:rPr>
              <a:t> </a:t>
            </a:r>
          </a:p>
          <a:p>
            <a:r>
              <a:rPr lang="en-CA" sz="1200" kern="1200">
                <a:solidFill>
                  <a:schemeClr val="tx1"/>
                </a:solidFill>
                <a:effectLst/>
                <a:latin typeface="+mn-lt"/>
                <a:ea typeface="+mn-ea"/>
                <a:cs typeface="+mn-cs"/>
              </a:rPr>
              <a:t>               	   Amortization on used garbage truck included in budget 2019 not purchased          -4k</a:t>
            </a:r>
          </a:p>
          <a:p>
            <a:r>
              <a:rPr lang="en-CA" sz="1200" kern="1200">
                <a:solidFill>
                  <a:schemeClr val="tx1"/>
                </a:solidFill>
                <a:effectLst/>
                <a:latin typeface="+mn-lt"/>
                <a:ea typeface="+mn-ea"/>
                <a:cs typeface="+mn-cs"/>
              </a:rPr>
              <a:t> </a:t>
            </a:r>
          </a:p>
          <a:p>
            <a:r>
              <a:rPr lang="en-CA" sz="1200" kern="1200">
                <a:solidFill>
                  <a:schemeClr val="tx1"/>
                </a:solidFill>
                <a:effectLst/>
                <a:latin typeface="+mn-lt"/>
                <a:ea typeface="+mn-ea"/>
                <a:cs typeface="+mn-cs"/>
              </a:rPr>
              <a:t>06500-1600-0    Street Lights      $261</a:t>
            </a:r>
          </a:p>
          <a:p>
            <a:r>
              <a:rPr lang="en-CA" sz="1200" kern="1200">
                <a:solidFill>
                  <a:schemeClr val="tx1"/>
                </a:solidFill>
                <a:effectLst/>
                <a:latin typeface="+mn-lt"/>
                <a:ea typeface="+mn-ea"/>
                <a:cs typeface="+mn-cs"/>
              </a:rPr>
              <a:t>06980-1600-0    Other                  -$6,693</a:t>
            </a:r>
          </a:p>
          <a:p>
            <a:r>
              <a:rPr lang="en-CA" sz="1200" kern="1200">
                <a:solidFill>
                  <a:schemeClr val="tx1"/>
                </a:solidFill>
                <a:effectLst/>
                <a:latin typeface="+mn-lt"/>
                <a:ea typeface="+mn-ea"/>
                <a:cs typeface="+mn-cs"/>
              </a:rPr>
              <a:t> </a:t>
            </a:r>
          </a:p>
          <a:p>
            <a:r>
              <a:rPr lang="en-CA" sz="1200" kern="1200">
                <a:solidFill>
                  <a:schemeClr val="tx1"/>
                </a:solidFill>
                <a:effectLst/>
                <a:latin typeface="+mn-lt"/>
                <a:ea typeface="+mn-ea"/>
                <a:cs typeface="+mn-cs"/>
              </a:rPr>
              <a:t>               	  Betterment to Public Works garage done in 2019 increased life expectancy of asset therefore increased remaining life of garage        -7k</a:t>
            </a:r>
          </a:p>
          <a:p>
            <a:endParaRPr lang="en-CA"/>
          </a:p>
        </p:txBody>
      </p:sp>
    </p:spTree>
    <p:extLst>
      <p:ext uri="{BB962C8B-B14F-4D97-AF65-F5344CB8AC3E}">
        <p14:creationId xmlns:p14="http://schemas.microsoft.com/office/powerpoint/2010/main" val="32453044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81192" y="990600"/>
            <a:ext cx="7989752" cy="1504844"/>
          </a:xfrm>
          <a:gradFill flip="none" rotWithShape="1">
            <a:gsLst>
              <a:gs pos="0">
                <a:schemeClr val="accent4">
                  <a:lumMod val="75000"/>
                  <a:tint val="66000"/>
                  <a:satMod val="160000"/>
                </a:schemeClr>
              </a:gs>
              <a:gs pos="50000">
                <a:schemeClr val="accent4">
                  <a:lumMod val="75000"/>
                  <a:tint val="44500"/>
                  <a:satMod val="160000"/>
                </a:schemeClr>
              </a:gs>
              <a:gs pos="100000">
                <a:schemeClr val="accent4">
                  <a:lumMod val="75000"/>
                  <a:tint val="23500"/>
                  <a:satMod val="160000"/>
                </a:schemeClr>
              </a:gs>
            </a:gsLst>
            <a:path path="circle">
              <a:fillToRect l="100000" b="100000"/>
            </a:path>
            <a:tileRect t="-100000" r="-100000"/>
          </a:gradFill>
          <a:effectLst/>
        </p:spPr>
        <p:txBody>
          <a:bodyPr anchor="b">
            <a:normAutofit/>
          </a:bodyPr>
          <a:lstStyle>
            <a:lvl1pPr>
              <a:defRPr sz="36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581192" y="2495444"/>
            <a:ext cx="7989752" cy="590321"/>
          </a:xfrm>
        </p:spPr>
        <p:txBody>
          <a:bodyPr anchor="t">
            <a:normAutofit/>
          </a:bodyPr>
          <a:lstStyle>
            <a:lvl1pPr marL="0" indent="0" algn="l">
              <a:buNone/>
              <a:defRPr sz="1600" b="1"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559326" y="6316934"/>
            <a:ext cx="2133600" cy="365125"/>
          </a:xfrm>
        </p:spPr>
        <p:txBody>
          <a:bodyPr/>
          <a:lstStyle>
            <a:lvl1pPr>
              <a:defRPr b="0" cap="none" spc="0">
                <a:ln w="0"/>
                <a:solidFill>
                  <a:schemeClr val="tx1"/>
                </a:solidFill>
                <a:effectLst>
                  <a:outerShdw blurRad="38100" dist="19050" dir="2700000" algn="tl" rotWithShape="0">
                    <a:schemeClr val="dk1">
                      <a:alpha val="40000"/>
                    </a:schemeClr>
                  </a:outerShdw>
                </a:effectLst>
              </a:defRPr>
            </a:lvl1pPr>
          </a:lstStyle>
          <a:p>
            <a:endParaRPr lang="en-US"/>
          </a:p>
        </p:txBody>
      </p:sp>
      <p:sp>
        <p:nvSpPr>
          <p:cNvPr id="6" name="Slide Number Placeholder 5"/>
          <p:cNvSpPr>
            <a:spLocks noGrp="1"/>
          </p:cNvSpPr>
          <p:nvPr>
            <p:ph type="sldNum" sz="quarter" idx="12"/>
          </p:nvPr>
        </p:nvSpPr>
        <p:spPr>
          <a:xfrm>
            <a:off x="7800476" y="6325631"/>
            <a:ext cx="770468" cy="365125"/>
          </a:xfrm>
        </p:spPr>
        <p:txBody>
          <a:bodyPr/>
          <a:lstStyle>
            <a:lvl1pPr>
              <a:defRPr b="0" cap="none" spc="0">
                <a:ln w="0"/>
                <a:solidFill>
                  <a:schemeClr val="tx1"/>
                </a:solidFill>
                <a:effectLst>
                  <a:outerShdw blurRad="38100" dist="19050" dir="2700000" algn="tl" rotWithShape="0">
                    <a:schemeClr val="dk1">
                      <a:alpha val="40000"/>
                    </a:schemeClr>
                  </a:outerShdw>
                </a:effectLst>
              </a:defRPr>
            </a:lvl1pPr>
          </a:lstStyle>
          <a:p>
            <a:fld id="{FAD5A89B-59BD-4EDC-A447-9FF491837F86}" type="slidenum">
              <a:rPr lang="en-US" smtClean="0"/>
              <a:pPr/>
              <a:t>‹#›</a:t>
            </a:fld>
            <a:endParaRPr lang="en-US"/>
          </a:p>
        </p:txBody>
      </p:sp>
      <p:pic>
        <p:nvPicPr>
          <p:cNvPr id="18" name="Picture 17">
            <a:extLst>
              <a:ext uri="{FF2B5EF4-FFF2-40B4-BE49-F238E27FC236}">
                <a16:creationId xmlns:a16="http://schemas.microsoft.com/office/drawing/2014/main" id="{93179FFD-AFB9-4B2E-92A1-CA5746A92A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51074" y="6063343"/>
            <a:ext cx="3014178" cy="706686"/>
          </a:xfrm>
          <a:prstGeom prst="rect">
            <a:avLst/>
          </a:prstGeom>
        </p:spPr>
      </p:pic>
      <p:pic>
        <p:nvPicPr>
          <p:cNvPr id="19" name="Picture 18">
            <a:extLst>
              <a:ext uri="{FF2B5EF4-FFF2-40B4-BE49-F238E27FC236}">
                <a16:creationId xmlns:a16="http://schemas.microsoft.com/office/drawing/2014/main" id="{7CEBAE18-DC97-4CB2-8CBA-8A110F48B27E}"/>
              </a:ext>
            </a:extLst>
          </p:cNvPr>
          <p:cNvPicPr/>
          <p:nvPr userDrawn="1"/>
        </p:nvPicPr>
        <p:blipFill rotWithShape="1">
          <a:blip r:embed="rId3">
            <a:extLst>
              <a:ext uri="{28A0092B-C50C-407E-A947-70E740481C1C}">
                <a14:useLocalDpi xmlns:a14="http://schemas.microsoft.com/office/drawing/2010/main" val="0"/>
              </a:ext>
            </a:extLst>
          </a:blip>
          <a:srcRect l="10220" t="11347" r="11083" b="30082"/>
          <a:stretch/>
        </p:blipFill>
        <p:spPr bwMode="auto">
          <a:xfrm>
            <a:off x="250371" y="6059759"/>
            <a:ext cx="1128227" cy="6223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90741780"/>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581192" y="2228003"/>
            <a:ext cx="7989752" cy="36307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6" name="Slide Number Placeholder 5"/>
          <p:cNvSpPr>
            <a:spLocks noGrp="1"/>
          </p:cNvSpPr>
          <p:nvPr>
            <p:ph type="sldNum" sz="quarter" idx="12"/>
          </p:nvPr>
        </p:nvSpPr>
        <p:spPr/>
        <p:txBody>
          <a:bodyPr/>
          <a:lstStyle/>
          <a:p>
            <a:fld id="{FAD5A89B-59BD-4EDC-A447-9FF491837F86}" type="slidenum">
              <a:rPr lang="en-US" smtClean="0"/>
              <a:t>‹#›</a:t>
            </a:fld>
            <a:endParaRPr lang="en-US"/>
          </a:p>
        </p:txBody>
      </p:sp>
      <p:pic>
        <p:nvPicPr>
          <p:cNvPr id="8" name="Picture 7">
            <a:extLst>
              <a:ext uri="{FF2B5EF4-FFF2-40B4-BE49-F238E27FC236}">
                <a16:creationId xmlns:a16="http://schemas.microsoft.com/office/drawing/2014/main" id="{F6D1AB02-EFCF-457F-BBFF-F5D31D15B174}"/>
              </a:ext>
            </a:extLst>
          </p:cNvPr>
          <p:cNvPicPr/>
          <p:nvPr userDrawn="1"/>
        </p:nvPicPr>
        <p:blipFill rotWithShape="1">
          <a:blip r:embed="rId2">
            <a:extLst>
              <a:ext uri="{28A0092B-C50C-407E-A947-70E740481C1C}">
                <a14:useLocalDpi xmlns:a14="http://schemas.microsoft.com/office/drawing/2010/main" val="0"/>
              </a:ext>
            </a:extLst>
          </a:blip>
          <a:srcRect l="10220" t="11347" r="11083" b="30082"/>
          <a:stretch/>
        </p:blipFill>
        <p:spPr bwMode="auto">
          <a:xfrm>
            <a:off x="250371" y="6059759"/>
            <a:ext cx="1128227" cy="622300"/>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0C025A7E-7DF9-4EAA-A742-77C7F0F58D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1074" y="6063343"/>
            <a:ext cx="3014178" cy="706686"/>
          </a:xfrm>
          <a:prstGeom prst="rect">
            <a:avLst/>
          </a:prstGeom>
        </p:spPr>
      </p:pic>
    </p:spTree>
    <p:extLst>
      <p:ext uri="{BB962C8B-B14F-4D97-AF65-F5344CB8AC3E}">
        <p14:creationId xmlns:p14="http://schemas.microsoft.com/office/powerpoint/2010/main" val="2567948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81192" y="2228002"/>
            <a:ext cx="389952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63282" y="2228003"/>
            <a:ext cx="390766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7" name="Slide Number Placeholder 6"/>
          <p:cNvSpPr>
            <a:spLocks noGrp="1"/>
          </p:cNvSpPr>
          <p:nvPr>
            <p:ph type="sldNum" sz="quarter" idx="12"/>
          </p:nvPr>
        </p:nvSpPr>
        <p:spPr/>
        <p:txBody>
          <a:bodyPr/>
          <a:lstStyle/>
          <a:p>
            <a:fld id="{FAD5A89B-59BD-4EDC-A447-9FF491837F86}" type="slidenum">
              <a:rPr lang="en-US" smtClean="0"/>
              <a:t>‹#›</a:t>
            </a:fld>
            <a:endParaRPr lang="en-US"/>
          </a:p>
        </p:txBody>
      </p:sp>
      <p:pic>
        <p:nvPicPr>
          <p:cNvPr id="9" name="Picture 8">
            <a:extLst>
              <a:ext uri="{FF2B5EF4-FFF2-40B4-BE49-F238E27FC236}">
                <a16:creationId xmlns:a16="http://schemas.microsoft.com/office/drawing/2014/main" id="{4221703F-D829-43D3-A305-F9CBA313610E}"/>
              </a:ext>
            </a:extLst>
          </p:cNvPr>
          <p:cNvPicPr/>
          <p:nvPr userDrawn="1"/>
        </p:nvPicPr>
        <p:blipFill rotWithShape="1">
          <a:blip r:embed="rId2">
            <a:extLst>
              <a:ext uri="{28A0092B-C50C-407E-A947-70E740481C1C}">
                <a14:useLocalDpi xmlns:a14="http://schemas.microsoft.com/office/drawing/2010/main" val="0"/>
              </a:ext>
            </a:extLst>
          </a:blip>
          <a:srcRect l="10220" t="11347" r="11083" b="30082"/>
          <a:stretch/>
        </p:blipFill>
        <p:spPr bwMode="auto">
          <a:xfrm>
            <a:off x="250371" y="6059759"/>
            <a:ext cx="1128227" cy="622300"/>
          </a:xfrm>
          <a:prstGeom prst="rect">
            <a:avLst/>
          </a:prstGeom>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CDC77456-A5EA-47F7-8A92-8B08E5C0D8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1074" y="6063343"/>
            <a:ext cx="3014178" cy="706686"/>
          </a:xfrm>
          <a:prstGeom prst="rect">
            <a:avLst/>
          </a:prstGeom>
        </p:spPr>
      </p:pic>
    </p:spTree>
    <p:extLst>
      <p:ext uri="{BB962C8B-B14F-4D97-AF65-F5344CB8AC3E}">
        <p14:creationId xmlns:p14="http://schemas.microsoft.com/office/powerpoint/2010/main" val="2134241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87219" y="2228003"/>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2" y="2926051"/>
            <a:ext cx="3899527"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69308" y="2228003"/>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2" y="2926051"/>
            <a:ext cx="3907662"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9" name="Slide Number Placeholder 8"/>
          <p:cNvSpPr>
            <a:spLocks noGrp="1"/>
          </p:cNvSpPr>
          <p:nvPr>
            <p:ph type="sldNum" sz="quarter" idx="12"/>
          </p:nvPr>
        </p:nvSpPr>
        <p:spPr/>
        <p:txBody>
          <a:bodyPr/>
          <a:lstStyle/>
          <a:p>
            <a:fld id="{FAD5A89B-59BD-4EDC-A447-9FF491837F86}" type="slidenum">
              <a:rPr lang="en-US" smtClean="0"/>
              <a:t>‹#›</a:t>
            </a:fld>
            <a:endParaRPr lang="en-US"/>
          </a:p>
        </p:txBody>
      </p:sp>
      <p:pic>
        <p:nvPicPr>
          <p:cNvPr id="11" name="Picture 10">
            <a:extLst>
              <a:ext uri="{FF2B5EF4-FFF2-40B4-BE49-F238E27FC236}">
                <a16:creationId xmlns:a16="http://schemas.microsoft.com/office/drawing/2014/main" id="{DDFB5C37-8824-4E9C-B5D0-11D77292C56B}"/>
              </a:ext>
            </a:extLst>
          </p:cNvPr>
          <p:cNvPicPr/>
          <p:nvPr userDrawn="1"/>
        </p:nvPicPr>
        <p:blipFill rotWithShape="1">
          <a:blip r:embed="rId2">
            <a:extLst>
              <a:ext uri="{28A0092B-C50C-407E-A947-70E740481C1C}">
                <a14:useLocalDpi xmlns:a14="http://schemas.microsoft.com/office/drawing/2010/main" val="0"/>
              </a:ext>
            </a:extLst>
          </a:blip>
          <a:srcRect l="10220" t="11347" r="11083" b="30082"/>
          <a:stretch/>
        </p:blipFill>
        <p:spPr bwMode="auto">
          <a:xfrm>
            <a:off x="250371" y="6059759"/>
            <a:ext cx="1128227" cy="622300"/>
          </a:xfrm>
          <a:prstGeom prst="rect">
            <a:avLst/>
          </a:prstGeom>
          <a:ln>
            <a:noFill/>
          </a:ln>
          <a:extLst>
            <a:ext uri="{53640926-AAD7-44D8-BBD7-CCE9431645EC}">
              <a14:shadowObscured xmlns:a14="http://schemas.microsoft.com/office/drawing/2010/main"/>
            </a:ext>
          </a:extLst>
        </p:spPr>
      </p:pic>
      <p:pic>
        <p:nvPicPr>
          <p:cNvPr id="12" name="Picture 11">
            <a:extLst>
              <a:ext uri="{FF2B5EF4-FFF2-40B4-BE49-F238E27FC236}">
                <a16:creationId xmlns:a16="http://schemas.microsoft.com/office/drawing/2014/main" id="{22E2F700-7DF1-434B-BCE3-CE7B00D1FD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1074" y="6063343"/>
            <a:ext cx="3014178" cy="706686"/>
          </a:xfrm>
          <a:prstGeom prst="rect">
            <a:avLst/>
          </a:prstGeom>
        </p:spPr>
      </p:pic>
    </p:spTree>
    <p:extLst>
      <p:ext uri="{BB962C8B-B14F-4D97-AF65-F5344CB8AC3E}">
        <p14:creationId xmlns:p14="http://schemas.microsoft.com/office/powerpoint/2010/main" val="3517068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5" name="Slide Number Placeholder 4"/>
          <p:cNvSpPr>
            <a:spLocks noGrp="1"/>
          </p:cNvSpPr>
          <p:nvPr>
            <p:ph type="sldNum" sz="quarter" idx="12"/>
          </p:nvPr>
        </p:nvSpPr>
        <p:spPr/>
        <p:txBody>
          <a:bodyPr/>
          <a:lstStyle/>
          <a:p>
            <a:fld id="{FAD5A89B-59BD-4EDC-A447-9FF491837F86}" type="slidenum">
              <a:rPr lang="en-US" smtClean="0"/>
              <a:t>‹#›</a:t>
            </a:fld>
            <a:endParaRPr lang="en-US"/>
          </a:p>
        </p:txBody>
      </p:sp>
      <p:pic>
        <p:nvPicPr>
          <p:cNvPr id="7" name="Picture 6">
            <a:extLst>
              <a:ext uri="{FF2B5EF4-FFF2-40B4-BE49-F238E27FC236}">
                <a16:creationId xmlns:a16="http://schemas.microsoft.com/office/drawing/2014/main" id="{6723826A-094E-4977-AD3B-D53F9EA54523}"/>
              </a:ext>
            </a:extLst>
          </p:cNvPr>
          <p:cNvPicPr/>
          <p:nvPr userDrawn="1"/>
        </p:nvPicPr>
        <p:blipFill rotWithShape="1">
          <a:blip r:embed="rId2">
            <a:extLst>
              <a:ext uri="{28A0092B-C50C-407E-A947-70E740481C1C}">
                <a14:useLocalDpi xmlns:a14="http://schemas.microsoft.com/office/drawing/2010/main" val="0"/>
              </a:ext>
            </a:extLst>
          </a:blip>
          <a:srcRect l="10220" t="11347" r="11083" b="30082"/>
          <a:stretch/>
        </p:blipFill>
        <p:spPr bwMode="auto">
          <a:xfrm>
            <a:off x="250371" y="6059759"/>
            <a:ext cx="1128227" cy="622300"/>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D4772E7E-42B9-4358-B62D-FFA98BE009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1074" y="6063343"/>
            <a:ext cx="3014178" cy="706686"/>
          </a:xfrm>
          <a:prstGeom prst="rect">
            <a:avLst/>
          </a:prstGeom>
        </p:spPr>
      </p:pic>
    </p:spTree>
    <p:extLst>
      <p:ext uri="{BB962C8B-B14F-4D97-AF65-F5344CB8AC3E}">
        <p14:creationId xmlns:p14="http://schemas.microsoft.com/office/powerpoint/2010/main" val="58327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4" name="Slide Number Placeholder 3"/>
          <p:cNvSpPr>
            <a:spLocks noGrp="1"/>
          </p:cNvSpPr>
          <p:nvPr>
            <p:ph type="sldNum" sz="quarter" idx="12"/>
          </p:nvPr>
        </p:nvSpPr>
        <p:spPr/>
        <p:txBody>
          <a:bodyPr/>
          <a:lstStyle/>
          <a:p>
            <a:fld id="{FAD5A89B-59BD-4EDC-A447-9FF491837F86}" type="slidenum">
              <a:rPr lang="en-US" smtClean="0"/>
              <a:t>‹#›</a:t>
            </a:fld>
            <a:endParaRPr lang="en-US"/>
          </a:p>
        </p:txBody>
      </p:sp>
      <p:pic>
        <p:nvPicPr>
          <p:cNvPr id="5" name="Picture 4">
            <a:extLst>
              <a:ext uri="{FF2B5EF4-FFF2-40B4-BE49-F238E27FC236}">
                <a16:creationId xmlns:a16="http://schemas.microsoft.com/office/drawing/2014/main" id="{8DBD7878-0E00-4383-BB5F-800D553D704D}"/>
              </a:ext>
            </a:extLst>
          </p:cNvPr>
          <p:cNvPicPr/>
          <p:nvPr userDrawn="1"/>
        </p:nvPicPr>
        <p:blipFill rotWithShape="1">
          <a:blip r:embed="rId2">
            <a:extLst>
              <a:ext uri="{28A0092B-C50C-407E-A947-70E740481C1C}">
                <a14:useLocalDpi xmlns:a14="http://schemas.microsoft.com/office/drawing/2010/main" val="0"/>
              </a:ext>
            </a:extLst>
          </a:blip>
          <a:srcRect l="10220" t="11347" r="11083" b="30082"/>
          <a:stretch/>
        </p:blipFill>
        <p:spPr bwMode="auto">
          <a:xfrm>
            <a:off x="250371" y="6059759"/>
            <a:ext cx="1128227" cy="622300"/>
          </a:xfrm>
          <a:prstGeom prst="rect">
            <a:avLst/>
          </a:prstGeom>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21F4EFF9-F6A3-404D-87C3-37238501A8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1074" y="6063343"/>
            <a:ext cx="3014178" cy="706686"/>
          </a:xfrm>
          <a:prstGeom prst="rect">
            <a:avLst/>
          </a:prstGeom>
        </p:spPr>
      </p:pic>
    </p:spTree>
    <p:extLst>
      <p:ext uri="{BB962C8B-B14F-4D97-AF65-F5344CB8AC3E}">
        <p14:creationId xmlns:p14="http://schemas.microsoft.com/office/powerpoint/2010/main" val="237291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nchor="b">
            <a:normAutofit/>
          </a:bodyPr>
          <a:lstStyle>
            <a:lvl1pPr algn="l">
              <a:defRPr sz="2400" b="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448093" y="599725"/>
            <a:ext cx="8238706"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7" name="Slide Number Placeholder 6"/>
          <p:cNvSpPr>
            <a:spLocks noGrp="1"/>
          </p:cNvSpPr>
          <p:nvPr>
            <p:ph type="sldNum" sz="quarter" idx="12"/>
          </p:nvPr>
        </p:nvSpPr>
        <p:spPr/>
        <p:txBody>
          <a:bodyPr/>
          <a:lstStyle/>
          <a:p>
            <a:fld id="{FAD5A89B-59BD-4EDC-A447-9FF491837F86}" type="slidenum">
              <a:rPr lang="en-US" smtClean="0"/>
              <a:t>‹#›</a:t>
            </a:fld>
            <a:endParaRPr lang="en-US"/>
          </a:p>
        </p:txBody>
      </p:sp>
      <p:pic>
        <p:nvPicPr>
          <p:cNvPr id="8" name="Picture 7">
            <a:extLst>
              <a:ext uri="{FF2B5EF4-FFF2-40B4-BE49-F238E27FC236}">
                <a16:creationId xmlns:a16="http://schemas.microsoft.com/office/drawing/2014/main" id="{E56C7A98-6CAF-4BA4-B848-78F091976A41}"/>
              </a:ext>
            </a:extLst>
          </p:cNvPr>
          <p:cNvPicPr/>
          <p:nvPr userDrawn="1"/>
        </p:nvPicPr>
        <p:blipFill rotWithShape="1">
          <a:blip r:embed="rId2">
            <a:extLst>
              <a:ext uri="{28A0092B-C50C-407E-A947-70E740481C1C}">
                <a14:useLocalDpi xmlns:a14="http://schemas.microsoft.com/office/drawing/2010/main" val="0"/>
              </a:ext>
            </a:extLst>
          </a:blip>
          <a:srcRect l="10220" t="11347" r="11083" b="30082"/>
          <a:stretch/>
        </p:blipFill>
        <p:spPr bwMode="auto">
          <a:xfrm>
            <a:off x="250371" y="6059759"/>
            <a:ext cx="1128227" cy="622300"/>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2690DBB2-A381-44C3-B5FF-84069741A57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1074" y="6063343"/>
            <a:ext cx="3014178" cy="706686"/>
          </a:xfrm>
          <a:prstGeom prst="rect">
            <a:avLst/>
          </a:prstGeom>
        </p:spPr>
      </p:pic>
    </p:spTree>
    <p:extLst>
      <p:ext uri="{BB962C8B-B14F-4D97-AF65-F5344CB8AC3E}">
        <p14:creationId xmlns:p14="http://schemas.microsoft.com/office/powerpoint/2010/main" val="427334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687474"/>
            <a:ext cx="7989752" cy="1083329"/>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581192" y="2228003"/>
            <a:ext cx="7989752" cy="3630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559327" y="5956136"/>
            <a:ext cx="2133600" cy="365125"/>
          </a:xfrm>
          <a:prstGeom prst="rect">
            <a:avLst/>
          </a:prstGeom>
        </p:spPr>
        <p:txBody>
          <a:bodyPr vert="horz" lIns="91440" tIns="45720" rIns="91440" bIns="45720" rtlCol="0" anchor="ctr"/>
          <a:lstStyle>
            <a:lvl1pPr algn="r">
              <a:defRPr sz="900">
                <a:solidFill>
                  <a:schemeClr val="accent2"/>
                </a:solidFill>
              </a:defRPr>
            </a:lvl1pPr>
          </a:lstStyle>
          <a:p>
            <a:endParaRPr lang="en-US"/>
          </a:p>
        </p:txBody>
      </p:sp>
      <p:sp>
        <p:nvSpPr>
          <p:cNvPr id="5" name="Footer Placeholder 4"/>
          <p:cNvSpPr>
            <a:spLocks noGrp="1"/>
          </p:cNvSpPr>
          <p:nvPr>
            <p:ph type="ftr" sz="quarter" idx="3"/>
          </p:nvPr>
        </p:nvSpPr>
        <p:spPr>
          <a:xfrm>
            <a:off x="581192" y="5951810"/>
            <a:ext cx="4870585"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7800476" y="5956136"/>
            <a:ext cx="770468" cy="365125"/>
          </a:xfrm>
          <a:prstGeom prst="rect">
            <a:avLst/>
          </a:prstGeom>
        </p:spPr>
        <p:txBody>
          <a:bodyPr vert="horz" lIns="91440" tIns="45720" rIns="91440" bIns="45720" rtlCol="0" anchor="ctr"/>
          <a:lstStyle>
            <a:lvl1pPr algn="r">
              <a:defRPr sz="900">
                <a:solidFill>
                  <a:schemeClr val="accent2"/>
                </a:solidFill>
              </a:defRPr>
            </a:lvl1pPr>
          </a:lstStyle>
          <a:p>
            <a:fld id="{FAD5A89B-59BD-4EDC-A447-9FF491837F86}" type="slidenum">
              <a:rPr lang="en-US" smtClean="0"/>
              <a:t>‹#›</a:t>
            </a:fld>
            <a:endParaRPr lang="en-US"/>
          </a:p>
        </p:txBody>
      </p:sp>
      <p:sp>
        <p:nvSpPr>
          <p:cNvPr id="9" name="Rectangle 8"/>
          <p:cNvSpPr/>
          <p:nvPr/>
        </p:nvSpPr>
        <p:spPr>
          <a:xfrm>
            <a:off x="448091" y="441325"/>
            <a:ext cx="2719909"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976001" y="441325"/>
            <a:ext cx="27108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216601" y="441325"/>
            <a:ext cx="27108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34367104"/>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90" r:id="rId3"/>
    <p:sldLayoutId id="2147483791" r:id="rId4"/>
    <p:sldLayoutId id="2147483792" r:id="rId5"/>
    <p:sldLayoutId id="2147483793" r:id="rId6"/>
    <p:sldLayoutId id="2147483795" r:id="rId7"/>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chart" Target="../charts/chart5.xml"/></Relationships>
</file>

<file path=ppt/slides/_rels/slide2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s://www.frenchriver.ca/p/property-tax"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chart" Target="../charts/chart11.xml"/><Relationship Id="rId4" Type="http://schemas.openxmlformats.org/officeDocument/2006/relationships/chart" Target="../charts/chart10.xml"/></Relationships>
</file>

<file path=ppt/slides/_rels/slide3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563F5-5FC3-48F6-A91E-52672C1C55CD}"/>
              </a:ext>
            </a:extLst>
          </p:cNvPr>
          <p:cNvSpPr>
            <a:spLocks noGrp="1"/>
          </p:cNvSpPr>
          <p:nvPr>
            <p:ph type="ctrTitle"/>
          </p:nvPr>
        </p:nvSpPr>
        <p:spPr>
          <a:xfrm>
            <a:off x="581192" y="724270"/>
            <a:ext cx="7989752" cy="1504844"/>
          </a:xfrm>
        </p:spPr>
        <p:txBody>
          <a:bodyPr>
            <a:noAutofit/>
          </a:bodyPr>
          <a:lstStyle/>
          <a:p>
            <a:r>
              <a:rPr lang="en-US" sz="3200" cap="none">
                <a:ln w="0"/>
                <a:effectLst>
                  <a:outerShdw blurRad="38100" dist="25400" dir="5400000" algn="ctr" rotWithShape="0">
                    <a:srgbClr val="6E747A">
                      <a:alpha val="43000"/>
                    </a:srgbClr>
                  </a:outerShdw>
                </a:effectLst>
                <a:latin typeface="+mn-lt"/>
              </a:rPr>
              <a:t>Municipality of French River </a:t>
            </a:r>
            <a:br>
              <a:rPr lang="en-US" sz="3200" cap="none">
                <a:ln w="0"/>
                <a:effectLst>
                  <a:outerShdw blurRad="38100" dist="25400" dir="5400000" algn="ctr" rotWithShape="0">
                    <a:srgbClr val="6E747A">
                      <a:alpha val="43000"/>
                    </a:srgbClr>
                  </a:outerShdw>
                </a:effectLst>
                <a:latin typeface="+mn-lt"/>
              </a:rPr>
            </a:br>
            <a:r>
              <a:rPr lang="en-US" cap="none">
                <a:ln w="0"/>
                <a:effectLst>
                  <a:outerShdw blurRad="38100" dist="25400" dir="5400000" algn="ctr" rotWithShape="0">
                    <a:srgbClr val="6E747A">
                      <a:alpha val="43000"/>
                    </a:srgbClr>
                  </a:outerShdw>
                </a:effectLst>
                <a:latin typeface="+mn-lt"/>
              </a:rPr>
              <a:t>2022 Draft Public Budget Presentation</a:t>
            </a:r>
            <a:endParaRPr lang="en-US" sz="3200" cap="none">
              <a:ln w="0"/>
              <a:effectLst>
                <a:outerShdw blurRad="38100" dist="25400" dir="5400000" algn="ctr" rotWithShape="0">
                  <a:srgbClr val="6E747A">
                    <a:alpha val="43000"/>
                  </a:srgbClr>
                </a:outerShdw>
              </a:effectLst>
              <a:latin typeface="+mn-lt"/>
            </a:endParaRPr>
          </a:p>
        </p:txBody>
      </p:sp>
      <p:pic>
        <p:nvPicPr>
          <p:cNvPr id="5" name="Picture 4">
            <a:extLst>
              <a:ext uri="{FF2B5EF4-FFF2-40B4-BE49-F238E27FC236}">
                <a16:creationId xmlns:a16="http://schemas.microsoft.com/office/drawing/2014/main" id="{01AD2B31-4538-42C3-908E-3BE04D195DE0}"/>
              </a:ext>
            </a:extLst>
          </p:cNvPr>
          <p:cNvPicPr>
            <a:picLocks noChangeAspect="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81192" y="2229114"/>
            <a:ext cx="7989752" cy="3488106"/>
          </a:xfrm>
          <a:prstGeom prst="rect">
            <a:avLst/>
          </a:prstGeom>
          <a:ln>
            <a:noFill/>
          </a:ln>
          <a:effectLst>
            <a:softEdge rad="112500"/>
          </a:effectLst>
        </p:spPr>
      </p:pic>
      <p:sp>
        <p:nvSpPr>
          <p:cNvPr id="3" name="Subtitle 2">
            <a:extLst>
              <a:ext uri="{FF2B5EF4-FFF2-40B4-BE49-F238E27FC236}">
                <a16:creationId xmlns:a16="http://schemas.microsoft.com/office/drawing/2014/main" id="{58DACDCD-24B8-4392-A5AF-65FE9B73B607}"/>
              </a:ext>
            </a:extLst>
          </p:cNvPr>
          <p:cNvSpPr>
            <a:spLocks noGrp="1"/>
          </p:cNvSpPr>
          <p:nvPr>
            <p:ph type="subTitle" idx="1"/>
          </p:nvPr>
        </p:nvSpPr>
        <p:spPr>
          <a:xfrm>
            <a:off x="674710" y="2329795"/>
            <a:ext cx="7989752" cy="590321"/>
          </a:xfrm>
        </p:spPr>
        <p:txBody>
          <a:bodyPr>
            <a:normAutofit/>
          </a:bodyPr>
          <a:lstStyle/>
          <a:p>
            <a:pPr algn="ctr"/>
            <a:r>
              <a:rPr lang="en-US"/>
              <a:t>Wednesday March 2, 2022 – 6:00 PM</a:t>
            </a:r>
          </a:p>
          <a:p>
            <a:endParaRPr lang="en-US"/>
          </a:p>
        </p:txBody>
      </p:sp>
      <p:sp>
        <p:nvSpPr>
          <p:cNvPr id="4" name="Slide Number Placeholder 3">
            <a:extLst>
              <a:ext uri="{FF2B5EF4-FFF2-40B4-BE49-F238E27FC236}">
                <a16:creationId xmlns:a16="http://schemas.microsoft.com/office/drawing/2014/main" id="{F00E1B97-1BA4-4316-89C3-29F59D4875D6}"/>
              </a:ext>
            </a:extLst>
          </p:cNvPr>
          <p:cNvSpPr>
            <a:spLocks noGrp="1"/>
          </p:cNvSpPr>
          <p:nvPr>
            <p:ph type="sldNum" sz="quarter" idx="12"/>
          </p:nvPr>
        </p:nvSpPr>
        <p:spPr/>
        <p:txBody>
          <a:bodyPr/>
          <a:lstStyle/>
          <a:p>
            <a:fld id="{FAD5A89B-59BD-4EDC-A447-9FF491837F86}" type="slidenum">
              <a:rPr lang="en-US" smtClean="0"/>
              <a:pPr/>
              <a:t>1</a:t>
            </a:fld>
            <a:endParaRPr lang="en-US"/>
          </a:p>
        </p:txBody>
      </p:sp>
    </p:spTree>
    <p:extLst>
      <p:ext uri="{BB962C8B-B14F-4D97-AF65-F5344CB8AC3E}">
        <p14:creationId xmlns:p14="http://schemas.microsoft.com/office/powerpoint/2010/main" val="33433234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3A1F1-1AE2-451C-B9A4-C3735864BD42}"/>
              </a:ext>
            </a:extLst>
          </p:cNvPr>
          <p:cNvSpPr>
            <a:spLocks noGrp="1"/>
          </p:cNvSpPr>
          <p:nvPr>
            <p:ph type="title"/>
          </p:nvPr>
        </p:nvSpPr>
        <p:spPr/>
        <p:txBody>
          <a:bodyPr/>
          <a:lstStyle/>
          <a:p>
            <a:r>
              <a:rPr lang="en-CA"/>
              <a:t>General government </a:t>
            </a:r>
            <a:br>
              <a:rPr lang="en-CA"/>
            </a:br>
            <a:r>
              <a:rPr lang="en-CA"/>
              <a:t>Changes in the 2022 Draft budget </a:t>
            </a:r>
          </a:p>
        </p:txBody>
      </p:sp>
      <p:sp>
        <p:nvSpPr>
          <p:cNvPr id="4" name="Slide Number Placeholder 3">
            <a:extLst>
              <a:ext uri="{FF2B5EF4-FFF2-40B4-BE49-F238E27FC236}">
                <a16:creationId xmlns:a16="http://schemas.microsoft.com/office/drawing/2014/main" id="{D300270B-CE70-45D0-A67A-3C2DE1B1BDC2}"/>
              </a:ext>
            </a:extLst>
          </p:cNvPr>
          <p:cNvSpPr>
            <a:spLocks noGrp="1"/>
          </p:cNvSpPr>
          <p:nvPr>
            <p:ph type="sldNum" sz="quarter" idx="12"/>
          </p:nvPr>
        </p:nvSpPr>
        <p:spPr/>
        <p:txBody>
          <a:bodyPr/>
          <a:lstStyle/>
          <a:p>
            <a:fld id="{FAD5A89B-59BD-4EDC-A447-9FF491837F86}" type="slidenum">
              <a:rPr lang="en-US" smtClean="0"/>
              <a:t>10</a:t>
            </a:fld>
            <a:endParaRPr lang="en-US"/>
          </a:p>
        </p:txBody>
      </p:sp>
      <p:graphicFrame>
        <p:nvGraphicFramePr>
          <p:cNvPr id="8" name="Content Placeholder 7">
            <a:extLst>
              <a:ext uri="{FF2B5EF4-FFF2-40B4-BE49-F238E27FC236}">
                <a16:creationId xmlns:a16="http://schemas.microsoft.com/office/drawing/2014/main" id="{EEA5E0F2-53BD-4E80-9DBC-B33160635E16}"/>
              </a:ext>
            </a:extLst>
          </p:cNvPr>
          <p:cNvGraphicFramePr>
            <a:graphicFrameLocks noGrp="1"/>
          </p:cNvGraphicFramePr>
          <p:nvPr>
            <p:ph idx="1"/>
            <p:extLst>
              <p:ext uri="{D42A27DB-BD31-4B8C-83A1-F6EECF244321}">
                <p14:modId xmlns:p14="http://schemas.microsoft.com/office/powerpoint/2010/main" val="931183821"/>
              </p:ext>
            </p:extLst>
          </p:nvPr>
        </p:nvGraphicFramePr>
        <p:xfrm>
          <a:off x="469691" y="2040571"/>
          <a:ext cx="8221045" cy="3514320"/>
        </p:xfrm>
        <a:graphic>
          <a:graphicData uri="http://schemas.openxmlformats.org/drawingml/2006/table">
            <a:tbl>
              <a:tblPr>
                <a:tableStyleId>{2D5ABB26-0587-4C30-8999-92F81FD0307C}</a:tableStyleId>
              </a:tblPr>
              <a:tblGrid>
                <a:gridCol w="5582317">
                  <a:extLst>
                    <a:ext uri="{9D8B030D-6E8A-4147-A177-3AD203B41FA5}">
                      <a16:colId xmlns:a16="http://schemas.microsoft.com/office/drawing/2014/main" val="2046313731"/>
                    </a:ext>
                  </a:extLst>
                </a:gridCol>
                <a:gridCol w="1208054">
                  <a:extLst>
                    <a:ext uri="{9D8B030D-6E8A-4147-A177-3AD203B41FA5}">
                      <a16:colId xmlns:a16="http://schemas.microsoft.com/office/drawing/2014/main" val="1177642583"/>
                    </a:ext>
                  </a:extLst>
                </a:gridCol>
                <a:gridCol w="1430674">
                  <a:extLst>
                    <a:ext uri="{9D8B030D-6E8A-4147-A177-3AD203B41FA5}">
                      <a16:colId xmlns:a16="http://schemas.microsoft.com/office/drawing/2014/main" val="790318832"/>
                    </a:ext>
                  </a:extLst>
                </a:gridCol>
              </a:tblGrid>
              <a:tr h="241383">
                <a:tc>
                  <a:txBody>
                    <a:bodyPr/>
                    <a:lstStyle/>
                    <a:p>
                      <a:pPr algn="l" fontAlgn="b"/>
                      <a:r>
                        <a:rPr lang="en-CA" sz="1600" b="1" u="none" strike="noStrike">
                          <a:effectLst/>
                          <a:latin typeface="+mn-lt"/>
                        </a:rPr>
                        <a:t>General Government</a:t>
                      </a:r>
                      <a:endParaRPr lang="en-CA" sz="1600" b="1" i="0" u="none" strike="noStrike">
                        <a:solidFill>
                          <a:srgbClr val="000000"/>
                        </a:solidFill>
                        <a:effectLst/>
                        <a:latin typeface="+mn-lt"/>
                      </a:endParaRPr>
                    </a:p>
                  </a:txBody>
                  <a:tcPr marL="4380" marR="4380" marT="4380" marB="0" anchor="b">
                    <a:lnB w="12700" cap="flat" cmpd="sng" algn="ctr">
                      <a:solidFill>
                        <a:schemeClr val="tx1"/>
                      </a:solidFill>
                      <a:prstDash val="solid"/>
                      <a:round/>
                      <a:headEnd type="none" w="med" len="med"/>
                      <a:tailEnd type="none" w="med" len="med"/>
                    </a:lnB>
                  </a:tcPr>
                </a:tc>
                <a:tc>
                  <a:txBody>
                    <a:bodyPr/>
                    <a:lstStyle/>
                    <a:p>
                      <a:pPr algn="r" fontAlgn="b"/>
                      <a:r>
                        <a:rPr lang="en-CA" sz="1600" b="1" u="none" strike="noStrike">
                          <a:effectLst/>
                          <a:latin typeface="+mn-lt"/>
                        </a:rPr>
                        <a:t> Expenses  </a:t>
                      </a:r>
                      <a:endParaRPr lang="en-CA" sz="1600" b="1" i="0" u="none" strike="noStrike">
                        <a:solidFill>
                          <a:srgbClr val="000000"/>
                        </a:solidFill>
                        <a:effectLst/>
                        <a:latin typeface="+mn-lt"/>
                      </a:endParaRPr>
                    </a:p>
                  </a:txBody>
                  <a:tcPr marL="4380" marR="4380" marT="4380" marB="0" anchor="b">
                    <a:lnB w="12700" cap="flat" cmpd="sng" algn="ctr">
                      <a:solidFill>
                        <a:schemeClr val="tx1"/>
                      </a:solidFill>
                      <a:prstDash val="solid"/>
                      <a:round/>
                      <a:headEnd type="none" w="med" len="med"/>
                      <a:tailEnd type="none" w="med" len="med"/>
                    </a:lnB>
                  </a:tcPr>
                </a:tc>
                <a:tc>
                  <a:txBody>
                    <a:bodyPr/>
                    <a:lstStyle/>
                    <a:p>
                      <a:pPr algn="r" fontAlgn="b"/>
                      <a:r>
                        <a:rPr lang="en-CA" sz="1600" b="1" u="none" strike="noStrike">
                          <a:effectLst/>
                          <a:latin typeface="+mn-lt"/>
                        </a:rPr>
                        <a:t> Revenues </a:t>
                      </a:r>
                      <a:endParaRPr lang="en-CA" sz="1600" b="1" i="0" u="none" strike="noStrike">
                        <a:solidFill>
                          <a:srgbClr val="000000"/>
                        </a:solidFill>
                        <a:effectLst/>
                        <a:latin typeface="+mn-lt"/>
                      </a:endParaRPr>
                    </a:p>
                  </a:txBody>
                  <a:tcPr marL="4380" marR="4380" marT="438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4551099"/>
                  </a:ext>
                </a:extLst>
              </a:tr>
              <a:tr h="193475">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CA" sz="1400" b="0" i="0" u="none" strike="noStrike">
                          <a:solidFill>
                            <a:srgbClr val="000000"/>
                          </a:solidFill>
                          <a:effectLst/>
                          <a:latin typeface="+mn-lt"/>
                        </a:rPr>
                        <a:t>Projects finished in 2021 funded by the Modernization Fund</a:t>
                      </a:r>
                    </a:p>
                  </a:txBody>
                  <a:tcPr marL="4380" marR="4380" marT="438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endParaRPr lang="en-CA" sz="1400" b="0" i="0" u="none" strike="noStrike">
                        <a:solidFill>
                          <a:srgbClr val="000000"/>
                        </a:solidFill>
                        <a:effectLst/>
                        <a:latin typeface="+mn-lt"/>
                      </a:endParaRPr>
                    </a:p>
                  </a:txBody>
                  <a:tcPr marL="4380" marR="4380" marT="438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lang="en-CA" sz="1400" u="none" strike="noStrike" kern="1200">
                          <a:solidFill>
                            <a:srgbClr val="C00000"/>
                          </a:solidFill>
                          <a:effectLst/>
                          <a:latin typeface="+mn-lt"/>
                          <a:ea typeface="+mn-ea"/>
                          <a:cs typeface="+mn-cs"/>
                        </a:rPr>
                        <a:t>-$           30,000</a:t>
                      </a:r>
                      <a:endParaRPr lang="en-CA" sz="1400" b="0" i="0" u="none" strike="noStrike">
                        <a:solidFill>
                          <a:srgbClr val="000000"/>
                        </a:solidFill>
                        <a:effectLst/>
                        <a:latin typeface="+mn-lt"/>
                      </a:endParaRPr>
                    </a:p>
                  </a:txBody>
                  <a:tcPr marL="4380" marR="4380" marT="438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342553293"/>
                  </a:ext>
                </a:extLst>
              </a:tr>
              <a:tr h="193475">
                <a:tc>
                  <a:txBody>
                    <a:bodyPr/>
                    <a:lstStyle/>
                    <a:p>
                      <a:pPr algn="l" fontAlgn="b"/>
                      <a:r>
                        <a:rPr lang="en-CA" sz="1400" b="0" i="0" u="none" strike="noStrike">
                          <a:solidFill>
                            <a:srgbClr val="000000"/>
                          </a:solidFill>
                          <a:effectLst/>
                          <a:latin typeface="+mn-lt"/>
                        </a:rPr>
                        <a:t>Asset management software funded by the Modernization Fund</a:t>
                      </a:r>
                    </a:p>
                  </a:txBody>
                  <a:tcPr marL="4380" marR="4380" marT="4380"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lang="en-CA" sz="1400" u="none" strike="noStrike" kern="1200">
                          <a:solidFill>
                            <a:schemeClr val="tx1"/>
                          </a:solidFill>
                          <a:effectLst/>
                          <a:latin typeface="+mn-lt"/>
                          <a:ea typeface="+mn-ea"/>
                          <a:cs typeface="+mn-cs"/>
                        </a:rPr>
                        <a:t>$         25,000</a:t>
                      </a:r>
                      <a:endParaRPr lang="en-CA" sz="1400" b="0" i="0" u="none" strike="noStrike">
                        <a:solidFill>
                          <a:srgbClr val="000000"/>
                        </a:solidFill>
                        <a:effectLst/>
                        <a:latin typeface="+mn-lt"/>
                      </a:endParaRPr>
                    </a:p>
                  </a:txBody>
                  <a:tcPr marL="4380" marR="4380" marT="4380"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lang="en-CA" sz="1400" u="none" strike="noStrike" kern="1200">
                          <a:solidFill>
                            <a:schemeClr val="tx1"/>
                          </a:solidFill>
                          <a:effectLst/>
                          <a:latin typeface="+mn-lt"/>
                          <a:ea typeface="+mn-ea"/>
                          <a:cs typeface="+mn-cs"/>
                        </a:rPr>
                        <a:t>         25,000</a:t>
                      </a:r>
                      <a:endParaRPr lang="en-CA" sz="1400" b="0" i="0" u="none" strike="noStrike">
                        <a:solidFill>
                          <a:srgbClr val="000000"/>
                        </a:solidFill>
                        <a:effectLst/>
                        <a:latin typeface="+mn-lt"/>
                      </a:endParaRPr>
                    </a:p>
                  </a:txBody>
                  <a:tcPr marL="4380" marR="4380" marT="4380"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222701263"/>
                  </a:ext>
                </a:extLst>
              </a:tr>
              <a:tr h="193475">
                <a:tc>
                  <a:txBody>
                    <a:bodyPr/>
                    <a:lstStyle/>
                    <a:p>
                      <a:pPr algn="l" fontAlgn="b"/>
                      <a:r>
                        <a:rPr lang="en-US" sz="1400" b="0" i="0" u="none" strike="noStrike">
                          <a:solidFill>
                            <a:srgbClr val="000000"/>
                          </a:solidFill>
                          <a:effectLst/>
                          <a:latin typeface="+mn-lt"/>
                        </a:rPr>
                        <a:t>Internet access for Aide aux </a:t>
                      </a:r>
                      <a:r>
                        <a:rPr lang="en-US" sz="1400" b="0" i="0" u="none" strike="noStrike" err="1">
                          <a:solidFill>
                            <a:srgbClr val="000000"/>
                          </a:solidFill>
                          <a:effectLst/>
                          <a:latin typeface="+mn-lt"/>
                        </a:rPr>
                        <a:t>Séniors</a:t>
                      </a:r>
                      <a:r>
                        <a:rPr lang="en-US" sz="1400" b="0" i="0" u="none" strike="noStrike">
                          <a:solidFill>
                            <a:srgbClr val="000000"/>
                          </a:solidFill>
                          <a:effectLst/>
                          <a:latin typeface="+mn-lt"/>
                        </a:rPr>
                        <a:t> and increase in rental income </a:t>
                      </a:r>
                    </a:p>
                  </a:txBody>
                  <a:tcPr marL="4380" marR="4380" marT="4380" marB="0" anchor="b">
                    <a:lnT>
                      <a:noFill/>
                    </a:lnT>
                  </a:tcPr>
                </a:tc>
                <a:tc>
                  <a:txBody>
                    <a:bodyPr/>
                    <a:lstStyle/>
                    <a:p>
                      <a:pPr algn="r" fontAlgn="b"/>
                      <a:endParaRPr lang="en-CA" sz="1400" b="0" i="0" u="none" strike="noStrike">
                        <a:solidFill>
                          <a:srgbClr val="000000"/>
                        </a:solidFill>
                        <a:effectLst/>
                        <a:latin typeface="+mn-lt"/>
                      </a:endParaRPr>
                    </a:p>
                  </a:txBody>
                  <a:tcPr marL="4380" marR="4380" marT="4380" marB="0" anchor="b">
                    <a:lnT>
                      <a:noFill/>
                    </a:lnT>
                  </a:tcPr>
                </a:tc>
                <a:tc>
                  <a:txBody>
                    <a:bodyPr/>
                    <a:lstStyle/>
                    <a:p>
                      <a:pPr algn="r" fontAlgn="b"/>
                      <a:r>
                        <a:rPr lang="en-CA" sz="1400" b="0" i="0" u="none" strike="noStrike">
                          <a:solidFill>
                            <a:srgbClr val="000000"/>
                          </a:solidFill>
                          <a:effectLst/>
                          <a:latin typeface="+mn-lt"/>
                        </a:rPr>
                        <a:t>10,213</a:t>
                      </a:r>
                    </a:p>
                  </a:txBody>
                  <a:tcPr marL="4380" marR="4380" marT="4380" marB="0" anchor="b">
                    <a:lnT>
                      <a:noFill/>
                    </a:lnT>
                  </a:tcPr>
                </a:tc>
                <a:extLst>
                  <a:ext uri="{0D108BD9-81ED-4DB2-BD59-A6C34878D82A}">
                    <a16:rowId xmlns:a16="http://schemas.microsoft.com/office/drawing/2014/main" val="2297333647"/>
                  </a:ext>
                </a:extLst>
              </a:tr>
              <a:tr h="193475">
                <a:tc>
                  <a:txBody>
                    <a:bodyPr/>
                    <a:lstStyle/>
                    <a:p>
                      <a:pPr algn="l" fontAlgn="b"/>
                      <a:r>
                        <a:rPr lang="en-US" sz="1400" b="0" i="0" u="none" strike="noStrike">
                          <a:solidFill>
                            <a:srgbClr val="000000"/>
                          </a:solidFill>
                          <a:effectLst/>
                          <a:latin typeface="+mn-lt"/>
                        </a:rPr>
                        <a:t>Increase in interest income on term deposit and bank account</a:t>
                      </a:r>
                    </a:p>
                  </a:txBody>
                  <a:tcPr marL="4380" marR="4380" marT="4380" marB="0" anchor="b"/>
                </a:tc>
                <a:tc>
                  <a:txBody>
                    <a:bodyPr/>
                    <a:lstStyle/>
                    <a:p>
                      <a:pPr algn="r" fontAlgn="b"/>
                      <a:endParaRPr lang="en-CA" sz="1400" b="0" i="0" u="none" strike="noStrike">
                        <a:solidFill>
                          <a:srgbClr val="000000"/>
                        </a:solidFill>
                        <a:effectLst/>
                        <a:latin typeface="+mn-lt"/>
                      </a:endParaRPr>
                    </a:p>
                  </a:txBody>
                  <a:tcPr marL="4380" marR="4380" marT="4380" marB="0" anchor="b"/>
                </a:tc>
                <a:tc>
                  <a:txBody>
                    <a:bodyPr/>
                    <a:lstStyle/>
                    <a:p>
                      <a:pPr algn="r" fontAlgn="b"/>
                      <a:r>
                        <a:rPr lang="en-CA" sz="1400" b="0" i="0" u="none" strike="noStrike">
                          <a:solidFill>
                            <a:srgbClr val="000000"/>
                          </a:solidFill>
                          <a:effectLst/>
                          <a:latin typeface="+mn-lt"/>
                        </a:rPr>
                        <a:t>13,000</a:t>
                      </a:r>
                    </a:p>
                  </a:txBody>
                  <a:tcPr marL="4380" marR="4380" marT="4380" marB="0" anchor="b"/>
                </a:tc>
                <a:extLst>
                  <a:ext uri="{0D108BD9-81ED-4DB2-BD59-A6C34878D82A}">
                    <a16:rowId xmlns:a16="http://schemas.microsoft.com/office/drawing/2014/main" val="1584458389"/>
                  </a:ext>
                </a:extLst>
              </a:tr>
              <a:tr h="193475">
                <a:tc>
                  <a:txBody>
                    <a:bodyPr/>
                    <a:lstStyle/>
                    <a:p>
                      <a:pPr algn="l" fontAlgn="b"/>
                      <a:r>
                        <a:rPr lang="en-US" sz="1400" b="0" i="0" u="none" strike="noStrike">
                          <a:solidFill>
                            <a:srgbClr val="000000"/>
                          </a:solidFill>
                          <a:effectLst/>
                          <a:latin typeface="+mn-lt"/>
                        </a:rPr>
                        <a:t>Net proceeds from sale of 37 St. Antoine property in </a:t>
                      </a:r>
                      <a:r>
                        <a:rPr lang="en-US" sz="1400" b="0" i="0" u="none" strike="noStrike" err="1">
                          <a:solidFill>
                            <a:srgbClr val="000000"/>
                          </a:solidFill>
                          <a:effectLst/>
                          <a:latin typeface="+mn-lt"/>
                        </a:rPr>
                        <a:t>Noëlville</a:t>
                      </a:r>
                      <a:endParaRPr lang="en-US" sz="1400" b="0" i="0" u="none" strike="noStrike">
                        <a:solidFill>
                          <a:srgbClr val="000000"/>
                        </a:solidFill>
                        <a:effectLst/>
                        <a:latin typeface="+mn-lt"/>
                      </a:endParaRPr>
                    </a:p>
                  </a:txBody>
                  <a:tcPr marL="4380" marR="4380" marT="4380" marB="0" anchor="b"/>
                </a:tc>
                <a:tc>
                  <a:txBody>
                    <a:bodyPr/>
                    <a:lstStyle/>
                    <a:p>
                      <a:pPr algn="r" fontAlgn="b"/>
                      <a:endParaRPr lang="en-CA" sz="1400" b="0" i="0" u="none" strike="noStrike">
                        <a:solidFill>
                          <a:srgbClr val="000000"/>
                        </a:solidFill>
                        <a:effectLst/>
                        <a:latin typeface="+mn-lt"/>
                      </a:endParaRPr>
                    </a:p>
                  </a:txBody>
                  <a:tcPr marL="4380" marR="4380" marT="4380" marB="0" anchor="b"/>
                </a:tc>
                <a:tc>
                  <a:txBody>
                    <a:bodyPr/>
                    <a:lstStyle/>
                    <a:p>
                      <a:pPr algn="r" fontAlgn="b"/>
                      <a:r>
                        <a:rPr lang="en-CA" sz="1400" b="0" i="0" u="none" strike="noStrike">
                          <a:solidFill>
                            <a:srgbClr val="000000"/>
                          </a:solidFill>
                          <a:effectLst/>
                          <a:latin typeface="+mn-lt"/>
                        </a:rPr>
                        <a:t>102,210</a:t>
                      </a:r>
                    </a:p>
                  </a:txBody>
                  <a:tcPr marL="4380" marR="4380" marT="4380" marB="0" anchor="b"/>
                </a:tc>
                <a:extLst>
                  <a:ext uri="{0D108BD9-81ED-4DB2-BD59-A6C34878D82A}">
                    <a16:rowId xmlns:a16="http://schemas.microsoft.com/office/drawing/2014/main" val="153014157"/>
                  </a:ext>
                </a:extLst>
              </a:tr>
              <a:tr h="193475">
                <a:tc>
                  <a:txBody>
                    <a:bodyPr/>
                    <a:lstStyle/>
                    <a:p>
                      <a:pPr algn="l" fontAlgn="b"/>
                      <a:r>
                        <a:rPr lang="en-US" sz="1400" b="0" i="0" u="none" strike="noStrike">
                          <a:solidFill>
                            <a:srgbClr val="000000"/>
                          </a:solidFill>
                          <a:effectLst/>
                          <a:latin typeface="+mn-lt"/>
                        </a:rPr>
                        <a:t>Projects continuing in 2021 (food bank, youth internship funding)</a:t>
                      </a:r>
                    </a:p>
                  </a:txBody>
                  <a:tcPr marL="4380" marR="4380" marT="4380" marB="0" anchor="b"/>
                </a:tc>
                <a:tc>
                  <a:txBody>
                    <a:bodyPr/>
                    <a:lstStyle/>
                    <a:p>
                      <a:pPr algn="r" fontAlgn="b"/>
                      <a:r>
                        <a:rPr lang="en-CA" sz="1400" b="0" i="0" u="none" strike="noStrike">
                          <a:solidFill>
                            <a:srgbClr val="000000"/>
                          </a:solidFill>
                          <a:effectLst/>
                          <a:latin typeface="+mn-lt"/>
                        </a:rPr>
                        <a:t>7,758</a:t>
                      </a:r>
                    </a:p>
                  </a:txBody>
                  <a:tcPr marL="4380" marR="4380" marT="4380" marB="0" anchor="b"/>
                </a:tc>
                <a:tc>
                  <a:txBody>
                    <a:bodyPr/>
                    <a:lstStyle/>
                    <a:p>
                      <a:pPr algn="r" fontAlgn="b"/>
                      <a:r>
                        <a:rPr lang="en-CA" sz="1400" u="none" strike="noStrike">
                          <a:effectLst/>
                          <a:latin typeface="+mn-lt"/>
                        </a:rPr>
                        <a:t>7,758</a:t>
                      </a:r>
                      <a:endParaRPr lang="en-CA" sz="1400" b="0" i="0" u="none" strike="noStrike">
                        <a:solidFill>
                          <a:srgbClr val="000000"/>
                        </a:solidFill>
                        <a:effectLst/>
                        <a:latin typeface="+mn-lt"/>
                      </a:endParaRPr>
                    </a:p>
                  </a:txBody>
                  <a:tcPr marL="4380" marR="4380" marT="4380" marB="0" anchor="b"/>
                </a:tc>
                <a:extLst>
                  <a:ext uri="{0D108BD9-81ED-4DB2-BD59-A6C34878D82A}">
                    <a16:rowId xmlns:a16="http://schemas.microsoft.com/office/drawing/2014/main" val="962065973"/>
                  </a:ext>
                </a:extLst>
              </a:tr>
              <a:tr h="193475">
                <a:tc>
                  <a:txBody>
                    <a:bodyPr/>
                    <a:lstStyle/>
                    <a:p>
                      <a:pPr algn="l" fontAlgn="b"/>
                      <a:r>
                        <a:rPr lang="en-US" sz="1400" b="0" i="0" u="none" strike="noStrike">
                          <a:solidFill>
                            <a:srgbClr val="000000"/>
                          </a:solidFill>
                          <a:effectLst/>
                          <a:latin typeface="+mn-lt"/>
                        </a:rPr>
                        <a:t>Wage increase including health benefits</a:t>
                      </a:r>
                    </a:p>
                  </a:txBody>
                  <a:tcPr marL="4380" marR="4380" marT="4380" marB="0" anchor="b"/>
                </a:tc>
                <a:tc>
                  <a:txBody>
                    <a:bodyPr/>
                    <a:lstStyle/>
                    <a:p>
                      <a:pPr algn="r" fontAlgn="b"/>
                      <a:r>
                        <a:rPr lang="en-CA" sz="1400" b="0" i="0" u="none" strike="noStrike">
                          <a:solidFill>
                            <a:srgbClr val="000000"/>
                          </a:solidFill>
                          <a:effectLst/>
                          <a:latin typeface="+mn-lt"/>
                        </a:rPr>
                        <a:t>47,763</a:t>
                      </a:r>
                    </a:p>
                  </a:txBody>
                  <a:tcPr marL="4380" marR="4380" marT="4380" marB="0" anchor="b"/>
                </a:tc>
                <a:tc>
                  <a:txBody>
                    <a:bodyPr/>
                    <a:lstStyle/>
                    <a:p>
                      <a:pPr algn="r" fontAlgn="b"/>
                      <a:endParaRPr lang="en-CA" sz="1400" b="0" i="0" u="none" strike="noStrike">
                        <a:solidFill>
                          <a:srgbClr val="000000"/>
                        </a:solidFill>
                        <a:effectLst/>
                        <a:latin typeface="+mn-lt"/>
                      </a:endParaRPr>
                    </a:p>
                  </a:txBody>
                  <a:tcPr marL="4380" marR="4380" marT="4380" marB="0" anchor="b"/>
                </a:tc>
                <a:extLst>
                  <a:ext uri="{0D108BD9-81ED-4DB2-BD59-A6C34878D82A}">
                    <a16:rowId xmlns:a16="http://schemas.microsoft.com/office/drawing/2014/main" val="2082864820"/>
                  </a:ext>
                </a:extLst>
              </a:tr>
              <a:tr h="193475">
                <a:tc>
                  <a:txBody>
                    <a:bodyPr/>
                    <a:lstStyle/>
                    <a:p>
                      <a:pPr algn="l" fontAlgn="b"/>
                      <a:r>
                        <a:rPr lang="en-CA" sz="1400" u="none" strike="noStrike">
                          <a:effectLst/>
                          <a:latin typeface="+mn-lt"/>
                        </a:rPr>
                        <a:t>Increase in insurance premiums (in line with other municipalities)</a:t>
                      </a:r>
                      <a:endParaRPr lang="en-CA" sz="1400" b="0" i="1" u="none" strike="noStrike">
                        <a:solidFill>
                          <a:srgbClr val="000000"/>
                        </a:solidFill>
                        <a:effectLst/>
                        <a:latin typeface="+mn-lt"/>
                      </a:endParaRPr>
                    </a:p>
                  </a:txBody>
                  <a:tcPr marL="4380" marR="4380" marT="4380" marB="0" anchor="b"/>
                </a:tc>
                <a:tc>
                  <a:txBody>
                    <a:bodyPr/>
                    <a:lstStyle/>
                    <a:p>
                      <a:pPr marL="0" algn="r" rtl="0" eaLnBrk="1" fontAlgn="b" latinLnBrk="0" hangingPunct="1"/>
                      <a:r>
                        <a:rPr lang="en-CA" sz="1400" u="none" strike="noStrike" kern="1200">
                          <a:solidFill>
                            <a:schemeClr val="tx1"/>
                          </a:solidFill>
                          <a:effectLst/>
                          <a:latin typeface="+mn-lt"/>
                          <a:ea typeface="+mn-ea"/>
                          <a:cs typeface="+mn-cs"/>
                        </a:rPr>
                        <a:t>43,000</a:t>
                      </a:r>
                    </a:p>
                  </a:txBody>
                  <a:tcPr marL="4380" marR="4380" marT="4380" marB="0" anchor="b"/>
                </a:tc>
                <a:tc>
                  <a:txBody>
                    <a:bodyPr/>
                    <a:lstStyle/>
                    <a:p>
                      <a:pPr algn="r" fontAlgn="b"/>
                      <a:endParaRPr lang="en-CA" sz="1400" b="0" i="0" u="none" strike="noStrike">
                        <a:solidFill>
                          <a:srgbClr val="000000"/>
                        </a:solidFill>
                        <a:effectLst/>
                        <a:latin typeface="+mn-lt"/>
                      </a:endParaRPr>
                    </a:p>
                  </a:txBody>
                  <a:tcPr marL="4380" marR="4380" marT="4380" marB="0" anchor="b"/>
                </a:tc>
                <a:extLst>
                  <a:ext uri="{0D108BD9-81ED-4DB2-BD59-A6C34878D82A}">
                    <a16:rowId xmlns:a16="http://schemas.microsoft.com/office/drawing/2014/main" val="281255501"/>
                  </a:ext>
                </a:extLst>
              </a:tr>
              <a:tr h="185443">
                <a:tc>
                  <a:txBody>
                    <a:bodyPr/>
                    <a:lstStyle/>
                    <a:p>
                      <a:pPr algn="l" fontAlgn="b"/>
                      <a:r>
                        <a:rPr lang="en-CA" sz="1400" b="0" i="0" u="none" strike="noStrike">
                          <a:solidFill>
                            <a:srgbClr val="000000"/>
                          </a:solidFill>
                          <a:effectLst/>
                          <a:latin typeface="+mn-lt"/>
                        </a:rPr>
                        <a:t>Costs for 2022 elections</a:t>
                      </a:r>
                    </a:p>
                  </a:txBody>
                  <a:tcPr marL="4380" marR="4380" marT="4380" marB="0" anchor="b"/>
                </a:tc>
                <a:tc>
                  <a:txBody>
                    <a:bodyPr/>
                    <a:lstStyle/>
                    <a:p>
                      <a:pPr marL="0" algn="r" rtl="0" eaLnBrk="1" fontAlgn="b" latinLnBrk="0" hangingPunct="1"/>
                      <a:r>
                        <a:rPr lang="en-CA" sz="1400" u="none" strike="noStrike" kern="1200">
                          <a:solidFill>
                            <a:schemeClr val="tx1"/>
                          </a:solidFill>
                          <a:effectLst/>
                          <a:latin typeface="+mn-lt"/>
                          <a:ea typeface="+mn-ea"/>
                          <a:cs typeface="+mn-cs"/>
                        </a:rPr>
                        <a:t>20,000</a:t>
                      </a:r>
                    </a:p>
                  </a:txBody>
                  <a:tcPr marL="4380" marR="4380" marT="4380" marB="0" anchor="b"/>
                </a:tc>
                <a:tc>
                  <a:txBody>
                    <a:bodyPr/>
                    <a:lstStyle/>
                    <a:p>
                      <a:pPr algn="r" fontAlgn="b"/>
                      <a:endParaRPr lang="en-CA" sz="1400" b="0" i="0" u="none" strike="noStrike">
                        <a:solidFill>
                          <a:srgbClr val="000000"/>
                        </a:solidFill>
                        <a:effectLst/>
                        <a:latin typeface="+mn-lt"/>
                      </a:endParaRPr>
                    </a:p>
                  </a:txBody>
                  <a:tcPr marL="4380" marR="4380" marT="4380" marB="0" anchor="b"/>
                </a:tc>
                <a:extLst>
                  <a:ext uri="{0D108BD9-81ED-4DB2-BD59-A6C34878D82A}">
                    <a16:rowId xmlns:a16="http://schemas.microsoft.com/office/drawing/2014/main" val="1454500300"/>
                  </a:ext>
                </a:extLst>
              </a:tr>
              <a:tr h="185443">
                <a:tc>
                  <a:txBody>
                    <a:bodyPr/>
                    <a:lstStyle/>
                    <a:p>
                      <a:pPr algn="l" fontAlgn="b"/>
                      <a:r>
                        <a:rPr lang="en-CA" sz="1400" b="0" i="0" u="none" strike="noStrike">
                          <a:solidFill>
                            <a:srgbClr val="000000"/>
                          </a:solidFill>
                          <a:effectLst/>
                          <a:latin typeface="+mn-lt"/>
                        </a:rPr>
                        <a:t>Donation to volunteer firefighters’ association and ad hoc requests</a:t>
                      </a:r>
                    </a:p>
                  </a:txBody>
                  <a:tcPr marL="4380" marR="4380" marT="4380" marB="0" anchor="b"/>
                </a:tc>
                <a:tc>
                  <a:txBody>
                    <a:bodyPr/>
                    <a:lstStyle/>
                    <a:p>
                      <a:pPr marL="0" algn="r" rtl="0" eaLnBrk="1" fontAlgn="b" latinLnBrk="0" hangingPunct="1"/>
                      <a:r>
                        <a:rPr lang="en-CA" sz="1400" u="none" strike="noStrike" kern="1200">
                          <a:solidFill>
                            <a:schemeClr val="tx1"/>
                          </a:solidFill>
                          <a:effectLst/>
                          <a:latin typeface="+mn-lt"/>
                          <a:ea typeface="+mn-ea"/>
                          <a:cs typeface="+mn-cs"/>
                        </a:rPr>
                        <a:t>10,000</a:t>
                      </a:r>
                    </a:p>
                  </a:txBody>
                  <a:tcPr marL="4380" marR="4380" marT="4380" marB="0" anchor="b"/>
                </a:tc>
                <a:tc>
                  <a:txBody>
                    <a:bodyPr/>
                    <a:lstStyle/>
                    <a:p>
                      <a:pPr algn="r" fontAlgn="b"/>
                      <a:endParaRPr lang="en-CA" sz="1400" b="0" i="0" u="none" strike="noStrike">
                        <a:solidFill>
                          <a:srgbClr val="000000"/>
                        </a:solidFill>
                        <a:effectLst/>
                        <a:latin typeface="+mn-lt"/>
                      </a:endParaRPr>
                    </a:p>
                  </a:txBody>
                  <a:tcPr marL="4380" marR="4380" marT="4380" marB="0" anchor="b"/>
                </a:tc>
                <a:extLst>
                  <a:ext uri="{0D108BD9-81ED-4DB2-BD59-A6C34878D82A}">
                    <a16:rowId xmlns:a16="http://schemas.microsoft.com/office/drawing/2014/main" val="758842335"/>
                  </a:ext>
                </a:extLst>
              </a:tr>
              <a:tr h="185443">
                <a:tc>
                  <a:txBody>
                    <a:bodyPr/>
                    <a:lstStyle/>
                    <a:p>
                      <a:pPr algn="l" fontAlgn="b"/>
                      <a:r>
                        <a:rPr lang="en-CA" sz="1400" b="0" i="0" u="none" strike="noStrike">
                          <a:solidFill>
                            <a:srgbClr val="000000"/>
                          </a:solidFill>
                          <a:effectLst/>
                          <a:latin typeface="+mn-lt"/>
                        </a:rPr>
                        <a:t>Increase in internet bandwidth</a:t>
                      </a:r>
                    </a:p>
                  </a:txBody>
                  <a:tcPr marL="4380" marR="4380" marT="4380" marB="0" anchor="b"/>
                </a:tc>
                <a:tc>
                  <a:txBody>
                    <a:bodyPr/>
                    <a:lstStyle/>
                    <a:p>
                      <a:pPr marL="0" algn="r" rtl="0" eaLnBrk="1" fontAlgn="b" latinLnBrk="0" hangingPunct="1"/>
                      <a:r>
                        <a:rPr lang="en-CA" sz="1400" u="none" strike="noStrike" kern="1200">
                          <a:solidFill>
                            <a:schemeClr val="tx1"/>
                          </a:solidFill>
                          <a:effectLst/>
                          <a:latin typeface="+mn-lt"/>
                          <a:ea typeface="+mn-ea"/>
                          <a:cs typeface="+mn-cs"/>
                        </a:rPr>
                        <a:t>6,000</a:t>
                      </a:r>
                    </a:p>
                  </a:txBody>
                  <a:tcPr marL="4380" marR="4380" marT="4380" marB="0" anchor="b"/>
                </a:tc>
                <a:tc>
                  <a:txBody>
                    <a:bodyPr/>
                    <a:lstStyle/>
                    <a:p>
                      <a:pPr algn="r" fontAlgn="b"/>
                      <a:endParaRPr lang="en-CA" sz="1400" b="0" i="0" u="none" strike="noStrike">
                        <a:solidFill>
                          <a:srgbClr val="000000"/>
                        </a:solidFill>
                        <a:effectLst/>
                        <a:latin typeface="+mn-lt"/>
                      </a:endParaRPr>
                    </a:p>
                  </a:txBody>
                  <a:tcPr marL="4380" marR="4380" marT="4380" marB="0" anchor="b"/>
                </a:tc>
                <a:extLst>
                  <a:ext uri="{0D108BD9-81ED-4DB2-BD59-A6C34878D82A}">
                    <a16:rowId xmlns:a16="http://schemas.microsoft.com/office/drawing/2014/main" val="433771439"/>
                  </a:ext>
                </a:extLst>
              </a:tr>
              <a:tr h="185443">
                <a:tc>
                  <a:txBody>
                    <a:bodyPr/>
                    <a:lstStyle/>
                    <a:p>
                      <a:pPr algn="l" fontAlgn="b"/>
                      <a:r>
                        <a:rPr lang="en-CA" sz="1400" u="none" strike="noStrike">
                          <a:effectLst/>
                          <a:latin typeface="+mn-lt"/>
                        </a:rPr>
                        <a:t>Reduction in utilities to reflect efficiencies of new system installed in 2019</a:t>
                      </a:r>
                      <a:endParaRPr lang="en-CA" sz="1400" b="0" i="0" u="none" strike="noStrike">
                        <a:solidFill>
                          <a:srgbClr val="000000"/>
                        </a:solidFill>
                        <a:effectLst/>
                        <a:latin typeface="+mn-lt"/>
                      </a:endParaRPr>
                    </a:p>
                  </a:txBody>
                  <a:tcPr marL="4380" marR="4380" marT="4380" marB="0" anchor="b"/>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lang="en-CA" sz="1400" u="none" strike="noStrike" kern="1200">
                          <a:solidFill>
                            <a:srgbClr val="C00000"/>
                          </a:solidFill>
                          <a:effectLst/>
                          <a:latin typeface="+mn-lt"/>
                          <a:ea typeface="+mn-ea"/>
                          <a:cs typeface="+mn-cs"/>
                        </a:rPr>
                        <a:t>-          20,000</a:t>
                      </a:r>
                      <a:endParaRPr lang="en-CA" sz="1400" u="none" strike="noStrike" kern="1200">
                        <a:solidFill>
                          <a:schemeClr val="tx1"/>
                        </a:solidFill>
                        <a:effectLst/>
                        <a:latin typeface="+mn-lt"/>
                        <a:ea typeface="+mn-ea"/>
                        <a:cs typeface="+mn-cs"/>
                      </a:endParaRPr>
                    </a:p>
                  </a:txBody>
                  <a:tcPr marL="4380" marR="4380" marT="4380" marB="0" anchor="b"/>
                </a:tc>
                <a:tc>
                  <a:txBody>
                    <a:bodyPr/>
                    <a:lstStyle/>
                    <a:p>
                      <a:pPr algn="r" fontAlgn="b"/>
                      <a:endParaRPr lang="en-CA" sz="1400" b="0" i="0" u="none" strike="noStrike">
                        <a:solidFill>
                          <a:srgbClr val="000000"/>
                        </a:solidFill>
                        <a:effectLst/>
                        <a:latin typeface="+mn-lt"/>
                      </a:endParaRPr>
                    </a:p>
                  </a:txBody>
                  <a:tcPr marL="4380" marR="4380" marT="4380" marB="0" anchor="b"/>
                </a:tc>
                <a:extLst>
                  <a:ext uri="{0D108BD9-81ED-4DB2-BD59-A6C34878D82A}">
                    <a16:rowId xmlns:a16="http://schemas.microsoft.com/office/drawing/2014/main" val="32684916"/>
                  </a:ext>
                </a:extLst>
              </a:tr>
              <a:tr h="193475">
                <a:tc>
                  <a:txBody>
                    <a:bodyPr/>
                    <a:lstStyle/>
                    <a:p>
                      <a:pPr algn="l" fontAlgn="b"/>
                      <a:r>
                        <a:rPr lang="en-US" sz="1400" b="0" i="0" u="none" strike="noStrike">
                          <a:solidFill>
                            <a:srgbClr val="000000"/>
                          </a:solidFill>
                          <a:effectLst/>
                          <a:latin typeface="+mn-lt"/>
                        </a:rPr>
                        <a:t>Maintenance of air conditioning units for municipal complex</a:t>
                      </a:r>
                    </a:p>
                  </a:txBody>
                  <a:tcPr marL="4380" marR="4380" marT="4380" marB="0" anchor="b"/>
                </a:tc>
                <a:tc>
                  <a:txBody>
                    <a:bodyPr/>
                    <a:lstStyle/>
                    <a:p>
                      <a:pPr marL="0" algn="r" rtl="0" eaLnBrk="1" fontAlgn="b" latinLnBrk="0" hangingPunct="1"/>
                      <a:r>
                        <a:rPr lang="en-CA" sz="1400" u="none" strike="noStrike" kern="1200">
                          <a:solidFill>
                            <a:schemeClr val="tx1"/>
                          </a:solidFill>
                          <a:effectLst/>
                          <a:latin typeface="+mn-lt"/>
                          <a:ea typeface="+mn-ea"/>
                          <a:cs typeface="+mn-cs"/>
                        </a:rPr>
                        <a:t>5,000</a:t>
                      </a:r>
                    </a:p>
                  </a:txBody>
                  <a:tcPr marL="4380" marR="4380" marT="4380" marB="0" anchor="b"/>
                </a:tc>
                <a:tc>
                  <a:txBody>
                    <a:bodyPr/>
                    <a:lstStyle/>
                    <a:p>
                      <a:pPr marL="0" marR="0" lvl="0" indent="0" algn="r" rtl="0" eaLnBrk="1" fontAlgn="b" latinLnBrk="0" hangingPunct="1">
                        <a:lnSpc>
                          <a:spcPct val="100000"/>
                        </a:lnSpc>
                        <a:spcBef>
                          <a:spcPts val="0"/>
                        </a:spcBef>
                        <a:spcAft>
                          <a:spcPts val="0"/>
                        </a:spcAft>
                        <a:buClrTx/>
                        <a:buSzTx/>
                        <a:buFontTx/>
                        <a:buNone/>
                      </a:pPr>
                      <a:endParaRPr lang="en-CA" sz="1400" u="none" strike="noStrike" kern="1200">
                        <a:solidFill>
                          <a:schemeClr val="tx1"/>
                        </a:solidFill>
                        <a:effectLst/>
                        <a:latin typeface="+mn-lt"/>
                        <a:ea typeface="+mn-ea"/>
                        <a:cs typeface="+mn-cs"/>
                      </a:endParaRPr>
                    </a:p>
                  </a:txBody>
                  <a:tcPr marL="4380" marR="4380" marT="4380" marB="0" anchor="b"/>
                </a:tc>
                <a:extLst>
                  <a:ext uri="{0D108BD9-81ED-4DB2-BD59-A6C34878D82A}">
                    <a16:rowId xmlns:a16="http://schemas.microsoft.com/office/drawing/2014/main" val="2181376394"/>
                  </a:ext>
                </a:extLst>
              </a:tr>
              <a:tr h="193475">
                <a:tc>
                  <a:txBody>
                    <a:bodyPr/>
                    <a:lstStyle/>
                    <a:p>
                      <a:pPr algn="l" fontAlgn="b"/>
                      <a:r>
                        <a:rPr lang="en-US" sz="1400" b="0" i="0" u="none" strike="noStrike">
                          <a:solidFill>
                            <a:srgbClr val="000000"/>
                          </a:solidFill>
                          <a:effectLst/>
                          <a:latin typeface="+mn-lt"/>
                        </a:rPr>
                        <a:t>Other</a:t>
                      </a:r>
                    </a:p>
                  </a:txBody>
                  <a:tcPr marL="4380" marR="4380" marT="4380" marB="0" anchor="b">
                    <a:lnB w="12700" cap="flat" cmpd="sng" algn="ctr">
                      <a:solidFill>
                        <a:schemeClr val="tx1"/>
                      </a:solidFill>
                      <a:prstDash val="solid"/>
                      <a:round/>
                      <a:headEnd type="none" w="med" len="med"/>
                      <a:tailEnd type="none" w="med" len="med"/>
                    </a:lnB>
                  </a:tcPr>
                </a:tc>
                <a:tc>
                  <a:txBody>
                    <a:bodyPr/>
                    <a:lstStyle/>
                    <a:p>
                      <a:pPr marL="0" algn="r" rtl="0" eaLnBrk="1" fontAlgn="b" latinLnBrk="0" hangingPunct="1"/>
                      <a:r>
                        <a:rPr lang="en-CA" sz="1400" u="none" strike="noStrike" kern="1200">
                          <a:solidFill>
                            <a:schemeClr val="tx1"/>
                          </a:solidFill>
                          <a:effectLst/>
                          <a:latin typeface="+mn-lt"/>
                          <a:ea typeface="+mn-ea"/>
                          <a:cs typeface="+mn-cs"/>
                        </a:rPr>
                        <a:t>10,255</a:t>
                      </a:r>
                    </a:p>
                  </a:txBody>
                  <a:tcPr marL="4380" marR="4380" marT="4380" marB="0" anchor="b">
                    <a:lnB w="12700" cap="flat" cmpd="sng" algn="ctr">
                      <a:solidFill>
                        <a:schemeClr val="tx1"/>
                      </a:solidFill>
                      <a:prstDash val="solid"/>
                      <a:round/>
                      <a:headEnd type="none" w="med" len="med"/>
                      <a:tailEnd type="none" w="med" len="med"/>
                    </a:lnB>
                  </a:tcPr>
                </a:tc>
                <a:tc>
                  <a:txBody>
                    <a:bodyPr/>
                    <a:lstStyle/>
                    <a:p>
                      <a:pPr marL="0" marR="0" lvl="0" indent="0" algn="r" rtl="0" eaLnBrk="1" fontAlgn="b" latinLnBrk="0" hangingPunct="1">
                        <a:lnSpc>
                          <a:spcPct val="100000"/>
                        </a:lnSpc>
                        <a:spcBef>
                          <a:spcPts val="0"/>
                        </a:spcBef>
                        <a:spcAft>
                          <a:spcPts val="0"/>
                        </a:spcAft>
                        <a:buClrTx/>
                        <a:buSzTx/>
                        <a:buFontTx/>
                        <a:buNone/>
                      </a:pPr>
                      <a:r>
                        <a:rPr lang="en-CA" sz="1400" u="none" strike="noStrike" kern="1200">
                          <a:solidFill>
                            <a:schemeClr val="tx1"/>
                          </a:solidFill>
                          <a:effectLst/>
                          <a:latin typeface="+mn-lt"/>
                          <a:ea typeface="+mn-ea"/>
                          <a:cs typeface="+mn-cs"/>
                        </a:rPr>
                        <a:t>250</a:t>
                      </a:r>
                    </a:p>
                  </a:txBody>
                  <a:tcPr marL="4380" marR="4380" marT="438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5720292"/>
                  </a:ext>
                </a:extLst>
              </a:tr>
              <a:tr h="193475">
                <a:tc>
                  <a:txBody>
                    <a:bodyPr/>
                    <a:lstStyle/>
                    <a:p>
                      <a:pPr algn="l" fontAlgn="b"/>
                      <a:r>
                        <a:rPr lang="en-CA" sz="1400" b="1" i="0" u="none" strike="noStrike">
                          <a:solidFill>
                            <a:srgbClr val="000000"/>
                          </a:solidFill>
                          <a:effectLst/>
                          <a:latin typeface="+mn-lt"/>
                        </a:rPr>
                        <a:t>Total Changes in General Government Council/Corporate</a:t>
                      </a:r>
                    </a:p>
                  </a:txBody>
                  <a:tcPr marL="4380" marR="4380" marT="4380" marB="0" anchor="b">
                    <a:lnT w="12700" cap="flat" cmpd="sng" algn="ctr">
                      <a:solidFill>
                        <a:schemeClr val="tx1"/>
                      </a:solidFill>
                      <a:prstDash val="solid"/>
                      <a:round/>
                      <a:headEnd type="none" w="med" len="med"/>
                      <a:tailEnd type="none" w="med" len="med"/>
                    </a:lnT>
                  </a:tcPr>
                </a:tc>
                <a:tc>
                  <a:txBody>
                    <a:bodyPr/>
                    <a:lstStyle/>
                    <a:p>
                      <a:pPr algn="r" fontAlgn="b"/>
                      <a:r>
                        <a:rPr lang="en-CA" sz="1400" b="1" u="none" strike="noStrike">
                          <a:effectLst/>
                          <a:latin typeface="+mn-lt"/>
                        </a:rPr>
                        <a:t> $       154,776</a:t>
                      </a:r>
                      <a:endParaRPr lang="en-CA" sz="1400" b="1" i="0" u="none" strike="noStrike">
                        <a:solidFill>
                          <a:srgbClr val="000000"/>
                        </a:solidFill>
                        <a:effectLst/>
                        <a:latin typeface="+mn-lt"/>
                      </a:endParaRPr>
                    </a:p>
                  </a:txBody>
                  <a:tcPr marL="4380" marR="4380" marT="4380" marB="0" anchor="b">
                    <a:lnT w="12700" cap="flat" cmpd="sng" algn="ctr">
                      <a:solidFill>
                        <a:schemeClr val="tx1"/>
                      </a:solidFill>
                      <a:prstDash val="solid"/>
                      <a:round/>
                      <a:headEnd type="none" w="med" len="med"/>
                      <a:tailEnd type="none" w="med" len="med"/>
                    </a:lnT>
                  </a:tcPr>
                </a:tc>
                <a:tc>
                  <a:txBody>
                    <a:bodyPr/>
                    <a:lstStyle/>
                    <a:p>
                      <a:pPr algn="r" fontAlgn="b"/>
                      <a:r>
                        <a:rPr lang="en-CA" sz="1400" b="1" u="none" strike="noStrike">
                          <a:effectLst/>
                          <a:latin typeface="+mn-lt"/>
                        </a:rPr>
                        <a:t> $       128,431</a:t>
                      </a:r>
                      <a:endParaRPr lang="en-CA" sz="1400" b="1" i="0" u="none" strike="noStrike">
                        <a:solidFill>
                          <a:srgbClr val="000000"/>
                        </a:solidFill>
                        <a:effectLst/>
                        <a:latin typeface="+mn-lt"/>
                      </a:endParaRPr>
                    </a:p>
                  </a:txBody>
                  <a:tcPr marL="4380" marR="4380" marT="438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732202603"/>
                  </a:ext>
                </a:extLst>
              </a:tr>
            </a:tbl>
          </a:graphicData>
        </a:graphic>
      </p:graphicFrame>
    </p:spTree>
    <p:extLst>
      <p:ext uri="{BB962C8B-B14F-4D97-AF65-F5344CB8AC3E}">
        <p14:creationId xmlns:p14="http://schemas.microsoft.com/office/powerpoint/2010/main" val="498225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3A1F1-1AE2-451C-B9A4-C3735864BD42}"/>
              </a:ext>
            </a:extLst>
          </p:cNvPr>
          <p:cNvSpPr>
            <a:spLocks noGrp="1"/>
          </p:cNvSpPr>
          <p:nvPr>
            <p:ph type="title"/>
          </p:nvPr>
        </p:nvSpPr>
        <p:spPr/>
        <p:txBody>
          <a:bodyPr>
            <a:normAutofit fontScale="90000"/>
          </a:bodyPr>
          <a:lstStyle/>
          <a:p>
            <a:r>
              <a:rPr lang="en-CA"/>
              <a:t>Protection Services – Fire department and emergency measures</a:t>
            </a:r>
            <a:br>
              <a:rPr lang="en-CA"/>
            </a:br>
            <a:r>
              <a:rPr lang="en-CA"/>
              <a:t>Changes in the 2022 Draft budget </a:t>
            </a:r>
          </a:p>
        </p:txBody>
      </p:sp>
      <p:sp>
        <p:nvSpPr>
          <p:cNvPr id="4" name="Slide Number Placeholder 3">
            <a:extLst>
              <a:ext uri="{FF2B5EF4-FFF2-40B4-BE49-F238E27FC236}">
                <a16:creationId xmlns:a16="http://schemas.microsoft.com/office/drawing/2014/main" id="{D300270B-CE70-45D0-A67A-3C2DE1B1BDC2}"/>
              </a:ext>
            </a:extLst>
          </p:cNvPr>
          <p:cNvSpPr>
            <a:spLocks noGrp="1"/>
          </p:cNvSpPr>
          <p:nvPr>
            <p:ph type="sldNum" sz="quarter" idx="12"/>
          </p:nvPr>
        </p:nvSpPr>
        <p:spPr/>
        <p:txBody>
          <a:bodyPr/>
          <a:lstStyle/>
          <a:p>
            <a:fld id="{FAD5A89B-59BD-4EDC-A447-9FF491837F86}" type="slidenum">
              <a:rPr lang="en-US" smtClean="0"/>
              <a:t>11</a:t>
            </a:fld>
            <a:endParaRPr lang="en-US"/>
          </a:p>
        </p:txBody>
      </p:sp>
      <p:graphicFrame>
        <p:nvGraphicFramePr>
          <p:cNvPr id="7" name="Content Placeholder 6">
            <a:extLst>
              <a:ext uri="{FF2B5EF4-FFF2-40B4-BE49-F238E27FC236}">
                <a16:creationId xmlns:a16="http://schemas.microsoft.com/office/drawing/2014/main" id="{970FD1C4-EB97-4290-9F05-585FF8395F8C}"/>
              </a:ext>
            </a:extLst>
          </p:cNvPr>
          <p:cNvGraphicFramePr>
            <a:graphicFrameLocks noGrp="1"/>
          </p:cNvGraphicFramePr>
          <p:nvPr>
            <p:ph idx="1"/>
            <p:extLst>
              <p:ext uri="{D42A27DB-BD31-4B8C-83A1-F6EECF244321}">
                <p14:modId xmlns:p14="http://schemas.microsoft.com/office/powerpoint/2010/main" val="4049797224"/>
              </p:ext>
            </p:extLst>
          </p:nvPr>
        </p:nvGraphicFramePr>
        <p:xfrm>
          <a:off x="431167" y="1969704"/>
          <a:ext cx="8281666" cy="4328113"/>
        </p:xfrm>
        <a:graphic>
          <a:graphicData uri="http://schemas.openxmlformats.org/drawingml/2006/table">
            <a:tbl>
              <a:tblPr>
                <a:tableStyleId>{2D5ABB26-0587-4C30-8999-92F81FD0307C}</a:tableStyleId>
              </a:tblPr>
              <a:tblGrid>
                <a:gridCol w="5583134">
                  <a:extLst>
                    <a:ext uri="{9D8B030D-6E8A-4147-A177-3AD203B41FA5}">
                      <a16:colId xmlns:a16="http://schemas.microsoft.com/office/drawing/2014/main" val="1001953706"/>
                    </a:ext>
                  </a:extLst>
                </a:gridCol>
                <a:gridCol w="1282045">
                  <a:extLst>
                    <a:ext uri="{9D8B030D-6E8A-4147-A177-3AD203B41FA5}">
                      <a16:colId xmlns:a16="http://schemas.microsoft.com/office/drawing/2014/main" val="1719827564"/>
                    </a:ext>
                  </a:extLst>
                </a:gridCol>
                <a:gridCol w="1416487">
                  <a:extLst>
                    <a:ext uri="{9D8B030D-6E8A-4147-A177-3AD203B41FA5}">
                      <a16:colId xmlns:a16="http://schemas.microsoft.com/office/drawing/2014/main" val="1556655625"/>
                    </a:ext>
                  </a:extLst>
                </a:gridCol>
              </a:tblGrid>
              <a:tr h="305381">
                <a:tc>
                  <a:txBody>
                    <a:bodyPr/>
                    <a:lstStyle/>
                    <a:p>
                      <a:pPr algn="l" fontAlgn="b"/>
                      <a:r>
                        <a:rPr lang="en-CA" sz="1600" b="1" u="none" strike="noStrike">
                          <a:effectLst/>
                        </a:rPr>
                        <a:t>Fire Department</a:t>
                      </a:r>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600" b="1" u="none" strike="noStrike">
                          <a:effectLst/>
                        </a:rPr>
                        <a:t> Expenses  </a:t>
                      </a:r>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600" b="1" u="none" strike="noStrike">
                          <a:effectLst/>
                        </a:rPr>
                        <a:t> Revenues </a:t>
                      </a:r>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1703500"/>
                  </a:ext>
                </a:extLst>
              </a:tr>
              <a:tr h="233265">
                <a:tc>
                  <a:txBody>
                    <a:bodyPr/>
                    <a:lstStyle/>
                    <a:p>
                      <a:pPr algn="l" fontAlgn="b"/>
                      <a:r>
                        <a:rPr lang="en-US" sz="1400" u="none" strike="noStrike" kern="1200">
                          <a:solidFill>
                            <a:schemeClr val="tx1"/>
                          </a:solidFill>
                          <a:effectLst/>
                          <a:latin typeface="+mn-lt"/>
                          <a:ea typeface="+mn-ea"/>
                          <a:cs typeface="+mn-cs"/>
                        </a:rPr>
                        <a:t>Services to MNRF/MTO and user fees (burn permits, fire marque) </a:t>
                      </a:r>
                    </a:p>
                  </a:txBody>
                  <a:tcPr marL="0" marR="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endParaRPr lang="en-CA" sz="1400" u="none" strike="noStrike" kern="1200">
                        <a:solidFill>
                          <a:schemeClr val="tx1"/>
                        </a:solidFill>
                        <a:effectLst/>
                        <a:latin typeface="+mn-lt"/>
                        <a:ea typeface="+mn-ea"/>
                        <a:cs typeface="+mn-cs"/>
                      </a:endParaRPr>
                    </a:p>
                  </a:txBody>
                  <a:tcPr marL="0" marR="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r>
                        <a:rPr lang="en-CA" sz="1400" u="none" strike="noStrike" kern="1200">
                          <a:solidFill>
                            <a:schemeClr val="tx1"/>
                          </a:solidFill>
                          <a:effectLst/>
                          <a:latin typeface="+mn-lt"/>
                          <a:ea typeface="+mn-ea"/>
                          <a:cs typeface="+mn-cs"/>
                        </a:rPr>
                        <a:t>$           10,000</a:t>
                      </a:r>
                    </a:p>
                  </a:txBody>
                  <a:tcPr marL="0" marR="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189930731"/>
                  </a:ext>
                </a:extLst>
              </a:tr>
              <a:tr h="233265">
                <a:tc>
                  <a:txBody>
                    <a:bodyPr/>
                    <a:lstStyle/>
                    <a:p>
                      <a:pPr algn="l" fontAlgn="b"/>
                      <a:r>
                        <a:rPr lang="en-US" sz="1400" b="0" i="0" u="none" strike="noStrike" kern="1200">
                          <a:solidFill>
                            <a:schemeClr val="tx1"/>
                          </a:solidFill>
                          <a:effectLst/>
                          <a:latin typeface="+mn-lt"/>
                          <a:ea typeface="+mn-ea"/>
                          <a:cs typeface="+mn-cs"/>
                        </a:rPr>
                        <a:t>Wage Increase including health benefits </a:t>
                      </a:r>
                      <a:endParaRPr lang="en-US" sz="1400" u="none" strike="noStrike" kern="1200">
                        <a:solidFill>
                          <a:schemeClr val="tx1"/>
                        </a:solidFill>
                        <a:effectLst/>
                        <a:latin typeface="+mn-lt"/>
                        <a:ea typeface="+mn-ea"/>
                        <a:cs typeface="+mn-cs"/>
                      </a:endParaRPr>
                    </a:p>
                  </a:txBody>
                  <a:tcPr marL="0" marR="0" marT="0"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b"/>
                      <a:r>
                        <a:rPr lang="en-CA" sz="1400" u="none" strike="noStrike" kern="1200">
                          <a:solidFill>
                            <a:schemeClr val="tx1"/>
                          </a:solidFill>
                          <a:effectLst/>
                          <a:latin typeface="+mn-lt"/>
                          <a:ea typeface="+mn-ea"/>
                          <a:cs typeface="+mn-cs"/>
                        </a:rPr>
                        <a:t>$              9,553</a:t>
                      </a:r>
                    </a:p>
                  </a:txBody>
                  <a:tcPr marL="0" marR="0" marT="0"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b"/>
                      <a:endParaRPr lang="en-CA" sz="1400" u="none" strike="noStrike" kern="1200">
                        <a:solidFill>
                          <a:schemeClr val="tx1"/>
                        </a:solidFill>
                        <a:effectLst/>
                        <a:latin typeface="+mn-lt"/>
                        <a:ea typeface="+mn-ea"/>
                        <a:cs typeface="+mn-cs"/>
                      </a:endParaRPr>
                    </a:p>
                  </a:txBody>
                  <a:tcPr marL="0" marR="0" marT="0"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3001196109"/>
                  </a:ext>
                </a:extLst>
              </a:tr>
              <a:tr h="85560">
                <a:tc>
                  <a:txBody>
                    <a:bodyPr/>
                    <a:lstStyle/>
                    <a:p>
                      <a:pPr marL="0" indent="0" rtl="0" eaLnBrk="1" fontAlgn="b" latinLnBrk="0" hangingPunct="1">
                        <a:buFont typeface="Arial" panose="020B0604020202020204" pitchFamily="34" charset="0"/>
                        <a:buNone/>
                      </a:pPr>
                      <a:r>
                        <a:rPr lang="en-US" sz="1400" b="0" i="0" u="none" strike="noStrike" kern="1200">
                          <a:solidFill>
                            <a:schemeClr val="tx1"/>
                          </a:solidFill>
                          <a:effectLst/>
                          <a:latin typeface="+mn-lt"/>
                          <a:ea typeface="+mn-ea"/>
                          <a:cs typeface="+mn-cs"/>
                        </a:rPr>
                        <a:t>Dress Uniforms for all firefighters purchased in 2021 </a:t>
                      </a:r>
                      <a:endParaRPr lang="en-CA" sz="1400" b="0" i="0" u="none" strike="noStrike" kern="1200">
                        <a:solidFill>
                          <a:schemeClr val="tx1"/>
                        </a:solidFill>
                        <a:effectLst/>
                        <a:latin typeface="+mn-lt"/>
                        <a:ea typeface="+mn-ea"/>
                        <a:cs typeface="+mn-cs"/>
                      </a:endParaRPr>
                    </a:p>
                  </a:txBody>
                  <a:tcPr marL="0" marR="0" marT="0" marB="0" anchor="b">
                    <a:lnT>
                      <a:noFill/>
                    </a:lnT>
                  </a:tcPr>
                </a:tc>
                <a:tc>
                  <a:txBody>
                    <a:bodyPr/>
                    <a:lstStyle/>
                    <a:p>
                      <a:pPr algn="r" fontAlgn="b"/>
                      <a:r>
                        <a:rPr lang="en-CA" sz="1400" u="none" strike="noStrike" kern="1200">
                          <a:solidFill>
                            <a:srgbClr val="FF0000"/>
                          </a:solidFill>
                          <a:effectLst/>
                          <a:latin typeface="+mn-lt"/>
                          <a:ea typeface="+mn-ea"/>
                          <a:cs typeface="+mn-cs"/>
                        </a:rPr>
                        <a:t>-              4,500</a:t>
                      </a:r>
                    </a:p>
                  </a:txBody>
                  <a:tcPr marL="0" marR="0" marT="0" marB="0" anchor="b">
                    <a:lnT>
                      <a:noFill/>
                    </a:lnT>
                  </a:tcPr>
                </a:tc>
                <a:tc>
                  <a:txBody>
                    <a:bodyPr/>
                    <a:lstStyle/>
                    <a:p>
                      <a:pPr algn="r" fontAlgn="b"/>
                      <a:endParaRPr lang="en-CA" sz="1400" u="none" strike="noStrike" kern="1200">
                        <a:solidFill>
                          <a:schemeClr val="tx1"/>
                        </a:solidFill>
                        <a:effectLst/>
                        <a:latin typeface="+mn-lt"/>
                        <a:ea typeface="+mn-ea"/>
                        <a:cs typeface="+mn-cs"/>
                      </a:endParaRPr>
                    </a:p>
                  </a:txBody>
                  <a:tcPr marL="0" marR="0" marT="0" marB="0" anchor="b">
                    <a:lnT>
                      <a:noFill/>
                    </a:lnT>
                  </a:tcPr>
                </a:tc>
                <a:extLst>
                  <a:ext uri="{0D108BD9-81ED-4DB2-BD59-A6C34878D82A}">
                    <a16:rowId xmlns:a16="http://schemas.microsoft.com/office/drawing/2014/main" val="2312083692"/>
                  </a:ext>
                </a:extLst>
              </a:tr>
              <a:tr h="133457">
                <a:tc>
                  <a:txBody>
                    <a:bodyPr/>
                    <a:lstStyle/>
                    <a:p>
                      <a:pPr marL="0" indent="0" rtl="0" eaLnBrk="1" fontAlgn="b" latinLnBrk="0" hangingPunct="1">
                        <a:buFont typeface="Arial" panose="020B0604020202020204" pitchFamily="34" charset="0"/>
                        <a:buNone/>
                      </a:pPr>
                      <a:r>
                        <a:rPr lang="en-CA" sz="1400" b="0" i="0" u="none" strike="noStrike" kern="1200">
                          <a:solidFill>
                            <a:schemeClr val="tx1"/>
                          </a:solidFill>
                          <a:effectLst/>
                          <a:latin typeface="+mn-lt"/>
                          <a:ea typeface="+mn-ea"/>
                          <a:cs typeface="+mn-cs"/>
                        </a:rPr>
                        <a:t>Amortization of new fire truck</a:t>
                      </a:r>
                    </a:p>
                  </a:txBody>
                  <a:tcPr marL="0" marR="0" marT="0" marB="0" anchor="b"/>
                </a:tc>
                <a:tc>
                  <a:txBody>
                    <a:bodyPr/>
                    <a:lstStyle/>
                    <a:p>
                      <a:pPr algn="r" fontAlgn="b"/>
                      <a:r>
                        <a:rPr lang="en-CA" sz="1400" u="none" strike="noStrike" kern="1200">
                          <a:solidFill>
                            <a:schemeClr val="tx1"/>
                          </a:solidFill>
                          <a:effectLst/>
                          <a:latin typeface="+mn-lt"/>
                          <a:ea typeface="+mn-ea"/>
                          <a:cs typeface="+mn-cs"/>
                        </a:rPr>
                        <a:t>25,563</a:t>
                      </a:r>
                    </a:p>
                  </a:txBody>
                  <a:tcPr marL="0" marR="0" marT="0" marB="0" anchor="b"/>
                </a:tc>
                <a:tc>
                  <a:txBody>
                    <a:bodyPr/>
                    <a:lstStyle/>
                    <a:p>
                      <a:pPr algn="r" fontAlgn="b"/>
                      <a:endParaRPr lang="en-CA" sz="1400" u="none" strike="noStrike" kern="1200">
                        <a:solidFill>
                          <a:schemeClr val="tx1"/>
                        </a:solidFill>
                        <a:effectLst/>
                        <a:latin typeface="+mn-lt"/>
                        <a:ea typeface="+mn-ea"/>
                        <a:cs typeface="+mn-cs"/>
                      </a:endParaRPr>
                    </a:p>
                  </a:txBody>
                  <a:tcPr marL="0" marR="0" marT="0" marB="0" anchor="b"/>
                </a:tc>
                <a:extLst>
                  <a:ext uri="{0D108BD9-81ED-4DB2-BD59-A6C34878D82A}">
                    <a16:rowId xmlns:a16="http://schemas.microsoft.com/office/drawing/2014/main" val="3205632783"/>
                  </a:ext>
                </a:extLst>
              </a:tr>
              <a:tr h="133457">
                <a:tc>
                  <a:txBody>
                    <a:bodyPr/>
                    <a:lstStyle/>
                    <a:p>
                      <a:pPr marL="0" indent="0" rtl="0" eaLnBrk="1" fontAlgn="b" latinLnBrk="0" hangingPunct="1">
                        <a:buFont typeface="Arial" panose="020B0604020202020204" pitchFamily="34" charset="0"/>
                        <a:buNone/>
                      </a:pPr>
                      <a:r>
                        <a:rPr lang="en-CA" sz="1400" b="0" i="0" u="none" strike="noStrike" kern="1200">
                          <a:solidFill>
                            <a:schemeClr val="tx1"/>
                          </a:solidFill>
                          <a:effectLst/>
                          <a:latin typeface="+mn-lt"/>
                          <a:ea typeface="+mn-ea"/>
                          <a:cs typeface="+mn-cs"/>
                        </a:rPr>
                        <a:t>Other</a:t>
                      </a: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400" u="none" strike="noStrike" kern="1200">
                          <a:solidFill>
                            <a:schemeClr val="tx1"/>
                          </a:solidFill>
                          <a:effectLst/>
                          <a:latin typeface="+mn-lt"/>
                          <a:ea typeface="+mn-ea"/>
                          <a:cs typeface="+mn-cs"/>
                        </a:rPr>
                        <a:t>4,000</a:t>
                      </a: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endParaRPr lang="en-CA" sz="1400" u="none" strike="noStrike" kern="1200">
                        <a:solidFill>
                          <a:schemeClr val="tx1"/>
                        </a:solidFill>
                        <a:effectLst/>
                        <a:latin typeface="+mn-lt"/>
                        <a:ea typeface="+mn-ea"/>
                        <a:cs typeface="+mn-cs"/>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19615"/>
                  </a:ext>
                </a:extLst>
              </a:tr>
              <a:tr h="246669">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CA" sz="1400" b="1" i="0" u="none" strike="noStrike">
                          <a:solidFill>
                            <a:srgbClr val="000000"/>
                          </a:solidFill>
                          <a:effectLst/>
                          <a:latin typeface="+mn-lt"/>
                        </a:rPr>
                        <a:t>Total Changes in Fire Department</a:t>
                      </a:r>
                      <a:endParaRPr lang="en-CA" sz="1400" b="0" i="0" u="none" strike="noStrike">
                        <a:solidFill>
                          <a:srgbClr val="000000"/>
                        </a:solidFill>
                        <a:effectLst/>
                        <a:latin typeface="Calibri" panose="020F0502020204030204" pitchFamily="34" charset="0"/>
                      </a:endParaRP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1" u="none" strike="noStrike">
                          <a:effectLst/>
                        </a:rPr>
                        <a:t> $            34,616</a:t>
                      </a:r>
                      <a:endParaRPr lang="en-CA" sz="1400" b="1" i="0" u="none" strike="noStrike">
                        <a:solidFill>
                          <a:srgbClr val="000000"/>
                        </a:solidFill>
                        <a:effectLst/>
                        <a:latin typeface="Times New Roman" panose="02020603050405020304" pitchFamily="18" charset="0"/>
                      </a:endParaRP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1" u="none" strike="noStrike">
                          <a:effectLst/>
                        </a:rPr>
                        <a:t>$            10,000   </a:t>
                      </a:r>
                      <a:endParaRPr lang="en-CA" sz="1400" b="1" i="0" u="none" strike="noStrike">
                        <a:solidFill>
                          <a:srgbClr val="000000"/>
                        </a:solidFill>
                        <a:effectLst/>
                        <a:latin typeface="Times New Roman" panose="02020603050405020304" pitchFamily="18" charset="0"/>
                      </a:endParaRP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42244914"/>
                  </a:ext>
                </a:extLst>
              </a:tr>
              <a:tr h="980612">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endParaRPr lang="en-CA" sz="1400" b="0" i="0" u="none" strike="noStrike">
                        <a:solidFill>
                          <a:srgbClr val="000000"/>
                        </a:solidFill>
                        <a:effectLst/>
                        <a:latin typeface="Calibri" panose="020F0502020204030204" pitchFamily="34" charset="0"/>
                      </a:endParaRPr>
                    </a:p>
                  </a:txBody>
                  <a:tcPr marL="0" marR="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endParaRPr lang="en-CA" sz="1400" b="1" i="0" u="none" strike="noStrike">
                        <a:solidFill>
                          <a:srgbClr val="000000"/>
                        </a:solidFill>
                        <a:effectLst/>
                        <a:latin typeface="Times New Roman" panose="02020603050405020304" pitchFamily="18" charset="0"/>
                      </a:endParaRPr>
                    </a:p>
                  </a:txBody>
                  <a:tcPr marL="0" marR="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endParaRPr lang="en-CA" sz="1400" b="1" i="0" u="none" strike="noStrike">
                        <a:solidFill>
                          <a:srgbClr val="000000"/>
                        </a:solidFill>
                        <a:effectLst/>
                        <a:latin typeface="Times New Roman" panose="02020603050405020304" pitchFamily="18" charset="0"/>
                      </a:endParaRPr>
                    </a:p>
                  </a:txBody>
                  <a:tcPr marL="0" marR="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684267813"/>
                  </a:ext>
                </a:extLst>
              </a:tr>
              <a:tr h="251029">
                <a:tc>
                  <a:txBody>
                    <a:bodyPr/>
                    <a:lstStyle/>
                    <a:p>
                      <a:pPr algn="l" fontAlgn="b"/>
                      <a:r>
                        <a:rPr lang="en-CA" sz="1600" b="1" u="none" strike="noStrike">
                          <a:effectLst/>
                          <a:latin typeface="+mn-lt"/>
                        </a:rPr>
                        <a:t>Emergency Measures</a:t>
                      </a:r>
                      <a:endParaRPr lang="en-CA" sz="1600" b="1" i="0" u="none" strike="noStrike">
                        <a:solidFill>
                          <a:srgbClr val="000000"/>
                        </a:solidFill>
                        <a:effectLst/>
                        <a:latin typeface="+mn-lt"/>
                      </a:endParaRPr>
                    </a:p>
                  </a:txBody>
                  <a:tcPr marL="0" marR="0" marT="0" marB="0" anchor="b">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CA" sz="1600" b="1" u="none" strike="noStrike">
                          <a:effectLst/>
                          <a:latin typeface="+mn-lt"/>
                        </a:rPr>
                        <a:t> Expenses  </a:t>
                      </a:r>
                      <a:endParaRPr lang="en-CA" sz="1600" b="1" i="0" u="none" strike="noStrike">
                        <a:solidFill>
                          <a:srgbClr val="000000"/>
                        </a:solidFill>
                        <a:effectLst/>
                        <a:latin typeface="+mn-lt"/>
                      </a:endParaRPr>
                    </a:p>
                  </a:txBody>
                  <a:tcPr marL="0" marR="0" marT="0" marB="0" anchor="b">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CA" sz="1600" b="1" u="none" strike="noStrike">
                          <a:effectLst/>
                          <a:latin typeface="+mn-lt"/>
                        </a:rPr>
                        <a:t> Revenues </a:t>
                      </a:r>
                      <a:endParaRPr lang="en-CA" sz="1600" b="1" i="0" u="none" strike="noStrike">
                        <a:solidFill>
                          <a:srgbClr val="000000"/>
                        </a:solidFill>
                        <a:effectLst/>
                        <a:latin typeface="+mn-lt"/>
                      </a:endParaRPr>
                    </a:p>
                  </a:txBody>
                  <a:tcPr marL="0" marR="0" marT="0" marB="0" anchor="b">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55748862"/>
                  </a:ext>
                </a:extLst>
              </a:tr>
              <a:tr h="111967">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CA" sz="1400" b="0" i="0" u="none" strike="noStrike">
                          <a:solidFill>
                            <a:srgbClr val="000000"/>
                          </a:solidFill>
                          <a:effectLst/>
                          <a:latin typeface="+mn-lt"/>
                        </a:rPr>
                        <a:t>Covid-19 Safe Restart Funding (from deferred Revenues)</a:t>
                      </a:r>
                    </a:p>
                  </a:txBody>
                  <a:tcPr marL="0" marR="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CA" sz="1400" b="0" i="0" u="none" strike="noStrike">
                          <a:solidFill>
                            <a:srgbClr val="FF0000"/>
                          </a:solidFill>
                          <a:effectLst/>
                          <a:latin typeface="+mn-lt"/>
                        </a:rPr>
                        <a:t>-$            38,000</a:t>
                      </a:r>
                    </a:p>
                  </a:txBody>
                  <a:tcPr marL="0" marR="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CA" sz="1400" b="0" i="0" u="none" strike="noStrike">
                          <a:solidFill>
                            <a:srgbClr val="FF0000"/>
                          </a:solidFill>
                          <a:effectLst/>
                          <a:latin typeface="+mn-lt"/>
                        </a:rPr>
                        <a:t>-$           8,000</a:t>
                      </a:r>
                    </a:p>
                  </a:txBody>
                  <a:tcPr marL="0" marR="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5124073"/>
                  </a:ext>
                </a:extLst>
              </a:tr>
              <a:tr h="243840">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CA" sz="1400" b="1" i="0" u="none" strike="noStrike">
                          <a:solidFill>
                            <a:srgbClr val="000000"/>
                          </a:solidFill>
                          <a:effectLst/>
                          <a:latin typeface="+mn-lt"/>
                        </a:rPr>
                        <a:t>Total Changes in Emergency Measures</a:t>
                      </a:r>
                    </a:p>
                  </a:txBody>
                  <a:tcPr marL="0" marR="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CA" sz="1400" b="1" i="0" u="none" strike="noStrike">
                          <a:solidFill>
                            <a:srgbClr val="FF0000"/>
                          </a:solidFill>
                          <a:effectLst/>
                          <a:latin typeface="+mn-lt"/>
                        </a:rPr>
                        <a:t>-$            38,000</a:t>
                      </a:r>
                    </a:p>
                  </a:txBody>
                  <a:tcPr marL="0" marR="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CA" sz="1400" b="1" i="0" u="none" strike="noStrike">
                          <a:solidFill>
                            <a:srgbClr val="FF0000"/>
                          </a:solidFill>
                          <a:effectLst/>
                          <a:latin typeface="+mn-lt"/>
                        </a:rPr>
                        <a:t>-$           8,000</a:t>
                      </a:r>
                    </a:p>
                  </a:txBody>
                  <a:tcPr marL="0" marR="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5817251"/>
                  </a:ext>
                </a:extLst>
              </a:tr>
              <a:tr h="980612">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endParaRPr lang="en-CA" sz="1400" b="0" i="0" u="none" strike="noStrike">
                        <a:solidFill>
                          <a:srgbClr val="000000"/>
                        </a:solidFill>
                        <a:effectLst/>
                        <a:latin typeface="Calibri" panose="020F0502020204030204" pitchFamily="34" charset="0"/>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endParaRPr lang="en-CA" sz="1400" b="1" i="0" u="none" strike="noStrike">
                        <a:solidFill>
                          <a:srgbClr val="000000"/>
                        </a:solidFill>
                        <a:effectLst/>
                        <a:latin typeface="Times New Roman" panose="02020603050405020304" pitchFamily="18" charset="0"/>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endParaRPr lang="en-CA" sz="1400" b="1" i="0" u="none" strike="noStrike">
                        <a:solidFill>
                          <a:srgbClr val="000000"/>
                        </a:solidFill>
                        <a:effectLst/>
                        <a:latin typeface="Times New Roman" panose="02020603050405020304" pitchFamily="18" charset="0"/>
                      </a:endParaRPr>
                    </a:p>
                  </a:txBody>
                  <a:tcPr marL="0" marR="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77934764"/>
                  </a:ext>
                </a:extLst>
              </a:tr>
            </a:tbl>
          </a:graphicData>
        </a:graphic>
      </p:graphicFrame>
      <p:sp>
        <p:nvSpPr>
          <p:cNvPr id="8" name="TextBox 7">
            <a:extLst>
              <a:ext uri="{FF2B5EF4-FFF2-40B4-BE49-F238E27FC236}">
                <a16:creationId xmlns:a16="http://schemas.microsoft.com/office/drawing/2014/main" id="{10EB2A53-52CA-4DC8-81E2-15B49FE4BDBF}"/>
              </a:ext>
            </a:extLst>
          </p:cNvPr>
          <p:cNvSpPr txBox="1"/>
          <p:nvPr/>
        </p:nvSpPr>
        <p:spPr>
          <a:xfrm>
            <a:off x="581192" y="3979871"/>
            <a:ext cx="229550" cy="307777"/>
          </a:xfrm>
          <a:prstGeom prst="rect">
            <a:avLst/>
          </a:prstGeom>
          <a:noFill/>
        </p:spPr>
        <p:txBody>
          <a:bodyPr wrap="none" rtlCol="0">
            <a:spAutoFit/>
          </a:bodyPr>
          <a:lstStyle/>
          <a:p>
            <a:r>
              <a:rPr lang="en-CA" sz="1400" b="1"/>
              <a:t> </a:t>
            </a:r>
          </a:p>
        </p:txBody>
      </p:sp>
    </p:spTree>
    <p:extLst>
      <p:ext uri="{BB962C8B-B14F-4D97-AF65-F5344CB8AC3E}">
        <p14:creationId xmlns:p14="http://schemas.microsoft.com/office/powerpoint/2010/main" val="4076197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45F98-6786-4C54-A54A-86A090DDFB54}"/>
              </a:ext>
            </a:extLst>
          </p:cNvPr>
          <p:cNvSpPr>
            <a:spLocks noGrp="1"/>
          </p:cNvSpPr>
          <p:nvPr>
            <p:ph type="title"/>
          </p:nvPr>
        </p:nvSpPr>
        <p:spPr>
          <a:xfrm>
            <a:off x="442762" y="687474"/>
            <a:ext cx="8305971" cy="1083329"/>
          </a:xfrm>
        </p:spPr>
        <p:txBody>
          <a:bodyPr/>
          <a:lstStyle/>
          <a:p>
            <a:r>
              <a:rPr lang="en-CA"/>
              <a:t>Protection Services (OPP, By-Law, Building)</a:t>
            </a:r>
            <a:br>
              <a:rPr lang="en-CA"/>
            </a:br>
            <a:r>
              <a:rPr lang="en-CA"/>
              <a:t>Changes in the 2022 Draft budget </a:t>
            </a:r>
          </a:p>
        </p:txBody>
      </p:sp>
      <p:sp>
        <p:nvSpPr>
          <p:cNvPr id="4" name="Slide Number Placeholder 3">
            <a:extLst>
              <a:ext uri="{FF2B5EF4-FFF2-40B4-BE49-F238E27FC236}">
                <a16:creationId xmlns:a16="http://schemas.microsoft.com/office/drawing/2014/main" id="{4090699B-03B3-49AF-9405-03B0262DDA3B}"/>
              </a:ext>
            </a:extLst>
          </p:cNvPr>
          <p:cNvSpPr>
            <a:spLocks noGrp="1"/>
          </p:cNvSpPr>
          <p:nvPr>
            <p:ph type="sldNum" sz="quarter" idx="12"/>
          </p:nvPr>
        </p:nvSpPr>
        <p:spPr/>
        <p:txBody>
          <a:bodyPr/>
          <a:lstStyle/>
          <a:p>
            <a:fld id="{FAD5A89B-59BD-4EDC-A447-9FF491837F86}" type="slidenum">
              <a:rPr lang="en-US" smtClean="0"/>
              <a:t>12</a:t>
            </a:fld>
            <a:endParaRPr lang="en-US"/>
          </a:p>
        </p:txBody>
      </p:sp>
      <p:graphicFrame>
        <p:nvGraphicFramePr>
          <p:cNvPr id="7" name="Content Placeholder 6">
            <a:extLst>
              <a:ext uri="{FF2B5EF4-FFF2-40B4-BE49-F238E27FC236}">
                <a16:creationId xmlns:a16="http://schemas.microsoft.com/office/drawing/2014/main" id="{C8E6E79D-5EFC-47CC-840A-0C4E026939BE}"/>
              </a:ext>
            </a:extLst>
          </p:cNvPr>
          <p:cNvGraphicFramePr>
            <a:graphicFrameLocks noGrp="1"/>
          </p:cNvGraphicFramePr>
          <p:nvPr>
            <p:ph idx="1"/>
            <p:extLst>
              <p:ext uri="{D42A27DB-BD31-4B8C-83A1-F6EECF244321}">
                <p14:modId xmlns:p14="http://schemas.microsoft.com/office/powerpoint/2010/main" val="2856641972"/>
              </p:ext>
            </p:extLst>
          </p:nvPr>
        </p:nvGraphicFramePr>
        <p:xfrm>
          <a:off x="419014" y="1971675"/>
          <a:ext cx="8305971" cy="3844242"/>
        </p:xfrm>
        <a:graphic>
          <a:graphicData uri="http://schemas.openxmlformats.org/drawingml/2006/table">
            <a:tbl>
              <a:tblPr>
                <a:tableStyleId>{2D5ABB26-0587-4C30-8999-92F81FD0307C}</a:tableStyleId>
              </a:tblPr>
              <a:tblGrid>
                <a:gridCol w="4925071">
                  <a:extLst>
                    <a:ext uri="{9D8B030D-6E8A-4147-A177-3AD203B41FA5}">
                      <a16:colId xmlns:a16="http://schemas.microsoft.com/office/drawing/2014/main" val="1284159635"/>
                    </a:ext>
                  </a:extLst>
                </a:gridCol>
                <a:gridCol w="1643533">
                  <a:extLst>
                    <a:ext uri="{9D8B030D-6E8A-4147-A177-3AD203B41FA5}">
                      <a16:colId xmlns:a16="http://schemas.microsoft.com/office/drawing/2014/main" val="420687863"/>
                    </a:ext>
                  </a:extLst>
                </a:gridCol>
                <a:gridCol w="1737367">
                  <a:extLst>
                    <a:ext uri="{9D8B030D-6E8A-4147-A177-3AD203B41FA5}">
                      <a16:colId xmlns:a16="http://schemas.microsoft.com/office/drawing/2014/main" val="281578617"/>
                    </a:ext>
                  </a:extLst>
                </a:gridCol>
              </a:tblGrid>
              <a:tr h="290123">
                <a:tc>
                  <a:txBody>
                    <a:bodyPr/>
                    <a:lstStyle/>
                    <a:p>
                      <a:pPr algn="l" fontAlgn="b"/>
                      <a:r>
                        <a:rPr lang="en-CA" sz="1400" b="1" u="none" strike="noStrike">
                          <a:effectLst/>
                          <a:latin typeface="+mn-lt"/>
                        </a:rPr>
                        <a:t>Protection Services</a:t>
                      </a:r>
                      <a:endParaRPr lang="en-CA" sz="1400" b="1" i="0" u="none" strike="noStrike">
                        <a:solidFill>
                          <a:srgbClr val="000000"/>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400" b="1" u="none" strike="noStrike">
                          <a:effectLst/>
                          <a:latin typeface="+mn-lt"/>
                        </a:rPr>
                        <a:t> Expenses  </a:t>
                      </a:r>
                      <a:endParaRPr lang="en-CA" sz="1400" b="1" i="0" u="none" strike="noStrike">
                        <a:solidFill>
                          <a:srgbClr val="000000"/>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400" b="1" u="none" strike="noStrike">
                          <a:effectLst/>
                          <a:latin typeface="+mn-lt"/>
                        </a:rPr>
                        <a:t> Revenues </a:t>
                      </a:r>
                      <a:endParaRPr lang="en-CA" sz="1400" b="1" i="0" u="none" strike="noStrike">
                        <a:solidFill>
                          <a:srgbClr val="000000"/>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37812213"/>
                  </a:ext>
                </a:extLst>
              </a:tr>
              <a:tr h="290123">
                <a:tc>
                  <a:txBody>
                    <a:bodyPr/>
                    <a:lstStyle/>
                    <a:p>
                      <a:pPr algn="l" fontAlgn="b"/>
                      <a:r>
                        <a:rPr lang="en-CA" sz="1400" b="1" u="none" strike="noStrike" kern="1200">
                          <a:solidFill>
                            <a:schemeClr val="tx1"/>
                          </a:solidFill>
                          <a:effectLst/>
                          <a:latin typeface="+mn-lt"/>
                          <a:ea typeface="+mn-ea"/>
                          <a:cs typeface="+mn-cs"/>
                        </a:rPr>
                        <a:t>Police </a:t>
                      </a: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en-CA" sz="1400" b="1"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en-CA" sz="1400" b="1"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9667504"/>
                  </a:ext>
                </a:extLst>
              </a:tr>
              <a:tr h="253858">
                <a:tc>
                  <a:txBody>
                    <a:bodyPr/>
                    <a:lstStyle/>
                    <a:p>
                      <a:pPr algn="l" fontAlgn="b"/>
                      <a:r>
                        <a:rPr lang="en-US" sz="1400" b="0" i="0" u="none" strike="noStrike">
                          <a:solidFill>
                            <a:srgbClr val="000000"/>
                          </a:solidFill>
                          <a:effectLst/>
                          <a:latin typeface="+mn-lt"/>
                        </a:rPr>
                        <a:t>Reduction in OPP contract and user fees</a:t>
                      </a: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C00000"/>
                          </a:solidFill>
                          <a:effectLst/>
                          <a:latin typeface="+mn-lt"/>
                        </a:rPr>
                        <a:t>-$         4,583</a:t>
                      </a: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lang="en-CA" sz="1400" b="0" i="0" u="none" strike="noStrike">
                          <a:solidFill>
                            <a:srgbClr val="C00000"/>
                          </a:solidFill>
                          <a:effectLst/>
                          <a:latin typeface="+mn-lt"/>
                        </a:rPr>
                        <a:t>-$           4,583</a:t>
                      </a:r>
                      <a:endParaRPr lang="en-CA" sz="1400" b="1"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35502980"/>
                  </a:ext>
                </a:extLst>
              </a:tr>
              <a:tr h="253858">
                <a:tc>
                  <a:txBody>
                    <a:bodyPr/>
                    <a:lstStyle/>
                    <a:p>
                      <a:pPr algn="l" fontAlgn="b"/>
                      <a:r>
                        <a:rPr lang="en-US" sz="1400" b="1" i="0" u="none" strike="noStrike">
                          <a:solidFill>
                            <a:srgbClr val="000000"/>
                          </a:solidFill>
                          <a:effectLst/>
                          <a:latin typeface="+mn-lt"/>
                        </a:rPr>
                        <a:t>Total Changes in OPP</a:t>
                      </a:r>
                    </a:p>
                  </a:txBody>
                  <a:tcPr marL="0" marR="0" marT="0" marB="0" anchor="b">
                    <a:lnT w="12700" cap="flat" cmpd="sng" algn="ctr">
                      <a:solidFill>
                        <a:schemeClr val="tx1"/>
                      </a:solidFill>
                      <a:prstDash val="solid"/>
                      <a:round/>
                      <a:headEnd type="none" w="med" len="med"/>
                      <a:tailEnd type="none" w="med" len="med"/>
                    </a:lnT>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lang="en-CA" sz="1400" b="1" i="0" u="none" strike="noStrike">
                          <a:solidFill>
                            <a:srgbClr val="C00000"/>
                          </a:solidFill>
                          <a:effectLst/>
                          <a:latin typeface="+mn-lt"/>
                        </a:rPr>
                        <a:t>-$         4,583</a:t>
                      </a:r>
                    </a:p>
                  </a:txBody>
                  <a:tcPr marL="0" marR="0" marT="0" marB="0" anchor="b">
                    <a:lnT w="12700" cap="flat" cmpd="sng" algn="ctr">
                      <a:solidFill>
                        <a:schemeClr val="tx1"/>
                      </a:solidFill>
                      <a:prstDash val="solid"/>
                      <a:round/>
                      <a:headEnd type="none" w="med" len="med"/>
                      <a:tailEnd type="none" w="med" len="med"/>
                    </a:lnT>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lang="en-CA" sz="1400" b="1" i="0" u="none" strike="noStrike">
                          <a:solidFill>
                            <a:srgbClr val="C00000"/>
                          </a:solidFill>
                          <a:effectLst/>
                          <a:latin typeface="+mn-lt"/>
                        </a:rPr>
                        <a:t>-$           4,583</a:t>
                      </a:r>
                      <a:endParaRPr lang="en-CA" sz="1400" b="1"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3059674"/>
                  </a:ext>
                </a:extLst>
              </a:tr>
              <a:tr h="0">
                <a:tc>
                  <a:txBody>
                    <a:bodyPr/>
                    <a:lstStyle/>
                    <a:p>
                      <a:pPr algn="l" fontAlgn="b"/>
                      <a:endParaRPr lang="en-CA" sz="1400" b="1" i="0" u="none" strike="noStrike">
                        <a:solidFill>
                          <a:srgbClr val="000000"/>
                        </a:solidFill>
                        <a:effectLst/>
                        <a:latin typeface="+mn-lt"/>
                      </a:endParaRPr>
                    </a:p>
                  </a:txBody>
                  <a:tcPr marL="0" marR="0" marT="0" marB="0" anchor="b"/>
                </a:tc>
                <a:tc>
                  <a:txBody>
                    <a:bodyPr/>
                    <a:lstStyle/>
                    <a:p>
                      <a:pPr algn="r" fontAlgn="b"/>
                      <a:endParaRPr lang="en-CA" sz="1400" b="1" i="0" u="none" strike="noStrike">
                        <a:solidFill>
                          <a:srgbClr val="000000"/>
                        </a:solidFill>
                        <a:effectLst/>
                        <a:latin typeface="+mn-lt"/>
                      </a:endParaRPr>
                    </a:p>
                  </a:txBody>
                  <a:tcPr marL="0" marR="0" marT="0" marB="0" anchor="b"/>
                </a:tc>
                <a:tc>
                  <a:txBody>
                    <a:bodyPr/>
                    <a:lstStyle/>
                    <a:p>
                      <a:pPr algn="r" fontAlgn="b"/>
                      <a:endParaRPr lang="en-CA" sz="1400" b="1" i="0" u="none" strike="noStrike">
                        <a:solidFill>
                          <a:srgbClr val="000000"/>
                        </a:solidFill>
                        <a:effectLst/>
                        <a:latin typeface="+mn-lt"/>
                      </a:endParaRPr>
                    </a:p>
                  </a:txBody>
                  <a:tcPr marL="0" marR="0" marT="0" marB="0" anchor="b"/>
                </a:tc>
                <a:extLst>
                  <a:ext uri="{0D108BD9-81ED-4DB2-BD59-A6C34878D82A}">
                    <a16:rowId xmlns:a16="http://schemas.microsoft.com/office/drawing/2014/main" val="3159060045"/>
                  </a:ext>
                </a:extLst>
              </a:tr>
              <a:tr h="298696">
                <a:tc>
                  <a:txBody>
                    <a:bodyPr/>
                    <a:lstStyle/>
                    <a:p>
                      <a:pPr algn="l" fontAlgn="b"/>
                      <a:r>
                        <a:rPr lang="en-CA" sz="1400" b="1" u="none" strike="noStrike">
                          <a:effectLst/>
                          <a:latin typeface="+mn-lt"/>
                        </a:rPr>
                        <a:t>By-law Services </a:t>
                      </a:r>
                      <a:endParaRPr lang="en-CA" sz="1400" b="1" i="0" u="none" strike="noStrike">
                        <a:solidFill>
                          <a:srgbClr val="000000"/>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endParaRPr lang="en-CA" sz="1400" b="1" i="0" u="none" strike="noStrike">
                        <a:solidFill>
                          <a:srgbClr val="000000"/>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endParaRPr lang="en-CA" sz="1400" b="1" i="0" u="none" strike="noStrike">
                        <a:solidFill>
                          <a:srgbClr val="000000"/>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80530044"/>
                  </a:ext>
                </a:extLst>
              </a:tr>
              <a:tr h="253858">
                <a:tc>
                  <a:txBody>
                    <a:bodyPr/>
                    <a:lstStyle/>
                    <a:p>
                      <a:pPr algn="l" fontAlgn="b"/>
                      <a:r>
                        <a:rPr lang="en-US" sz="1400" b="0" i="0" u="none" strike="noStrike">
                          <a:solidFill>
                            <a:srgbClr val="000000"/>
                          </a:solidFill>
                          <a:effectLst/>
                          <a:latin typeface="+mn-lt"/>
                        </a:rPr>
                        <a:t>Youth internship funding continuing from 2021</a:t>
                      </a: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endParaRPr lang="en-CA" sz="1400" b="0"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r>
                        <a:rPr lang="en-CA" sz="1400" u="none" strike="noStrike">
                          <a:effectLst/>
                          <a:latin typeface="+mn-lt"/>
                        </a:rPr>
                        <a:t> $         20,500 </a:t>
                      </a:r>
                      <a:endParaRPr lang="en-CA" sz="1400" b="0"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54450311"/>
                  </a:ext>
                </a:extLst>
              </a:tr>
              <a:tr h="253858">
                <a:tc>
                  <a:txBody>
                    <a:bodyPr/>
                    <a:lstStyle/>
                    <a:p>
                      <a:pPr algn="l" fontAlgn="b"/>
                      <a:r>
                        <a:rPr lang="en-US" sz="1400" b="0" i="0" u="none" strike="noStrike" kern="1200">
                          <a:solidFill>
                            <a:schemeClr val="tx1"/>
                          </a:solidFill>
                          <a:effectLst/>
                          <a:latin typeface="+mn-lt"/>
                          <a:ea typeface="+mn-ea"/>
                          <a:cs typeface="+mn-cs"/>
                        </a:rPr>
                        <a:t>Wage Increase including health benefits </a:t>
                      </a:r>
                      <a:endParaRPr lang="en-US" sz="1400" u="none" strike="noStrike" kern="1200">
                        <a:solidFill>
                          <a:schemeClr val="tx1"/>
                        </a:solidFill>
                        <a:effectLst/>
                        <a:latin typeface="+mn-lt"/>
                        <a:ea typeface="+mn-ea"/>
                        <a:cs typeface="+mn-cs"/>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400" u="none" strike="noStrike">
                          <a:effectLst/>
                          <a:latin typeface="+mn-lt"/>
                        </a:rPr>
                        <a:t> $         3,826</a:t>
                      </a:r>
                      <a:endParaRPr lang="en-CA" sz="1400" b="0" i="0" u="none" strike="noStrike">
                        <a:solidFill>
                          <a:srgbClr val="000000"/>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endParaRPr lang="en-CA" sz="1400" b="0" i="0" u="none" strike="noStrike">
                        <a:solidFill>
                          <a:srgbClr val="000000"/>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6018117"/>
                  </a:ext>
                </a:extLst>
              </a:tr>
              <a:tr h="253858">
                <a:tc>
                  <a:txBody>
                    <a:bodyPr/>
                    <a:lstStyle/>
                    <a:p>
                      <a:pPr algn="l" fontAlgn="b"/>
                      <a:r>
                        <a:rPr lang="en-CA" sz="1400" b="1" u="none" strike="noStrike" kern="1200">
                          <a:solidFill>
                            <a:schemeClr val="tx1"/>
                          </a:solidFill>
                          <a:effectLst/>
                          <a:latin typeface="+mn-lt"/>
                          <a:ea typeface="+mn-ea"/>
                          <a:cs typeface="+mn-cs"/>
                        </a:rPr>
                        <a:t>Total Changes in By-Law Services </a:t>
                      </a: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r>
                        <a:rPr lang="en-CA" sz="1400" b="1" u="none" strike="noStrike">
                          <a:effectLst/>
                          <a:latin typeface="+mn-lt"/>
                        </a:rPr>
                        <a:t>$         3,826</a:t>
                      </a:r>
                      <a:endParaRPr lang="en-CA" sz="1400" b="1"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r>
                        <a:rPr lang="en-CA" sz="1400" b="1" u="none" strike="noStrike">
                          <a:effectLst/>
                          <a:latin typeface="+mn-lt"/>
                        </a:rPr>
                        <a:t>$         20,500 </a:t>
                      </a:r>
                      <a:endParaRPr lang="en-CA" sz="1400" b="1"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237411823"/>
                  </a:ext>
                </a:extLst>
              </a:tr>
              <a:tr h="0">
                <a:tc>
                  <a:txBody>
                    <a:bodyPr/>
                    <a:lstStyle/>
                    <a:p>
                      <a:pPr algn="l" fontAlgn="b"/>
                      <a:endParaRPr lang="en-CA" sz="1400" b="1" u="none" strike="noStrike" kern="1200">
                        <a:solidFill>
                          <a:schemeClr val="tx1"/>
                        </a:solidFill>
                        <a:effectLst/>
                        <a:latin typeface="+mn-lt"/>
                        <a:ea typeface="+mn-ea"/>
                        <a:cs typeface="+mn-cs"/>
                      </a:endParaRPr>
                    </a:p>
                  </a:txBody>
                  <a:tcPr marL="0" marR="0" marT="0" marB="0" anchor="b"/>
                </a:tc>
                <a:tc>
                  <a:txBody>
                    <a:bodyPr/>
                    <a:lstStyle/>
                    <a:p>
                      <a:pPr algn="r" fontAlgn="b"/>
                      <a:endParaRPr lang="en-CA" sz="1400" b="0" i="0" u="none" strike="noStrike">
                        <a:solidFill>
                          <a:srgbClr val="000000"/>
                        </a:solidFill>
                        <a:effectLst/>
                        <a:latin typeface="+mn-lt"/>
                      </a:endParaRPr>
                    </a:p>
                  </a:txBody>
                  <a:tcPr marL="0" marR="0" marT="0" marB="0" anchor="b"/>
                </a:tc>
                <a:tc>
                  <a:txBody>
                    <a:bodyPr/>
                    <a:lstStyle/>
                    <a:p>
                      <a:pPr algn="r" fontAlgn="b"/>
                      <a:endParaRPr lang="en-CA" sz="140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615817024"/>
                  </a:ext>
                </a:extLst>
              </a:tr>
              <a:tr h="253858">
                <a:tc>
                  <a:txBody>
                    <a:bodyPr/>
                    <a:lstStyle/>
                    <a:p>
                      <a:pPr algn="l" fontAlgn="b"/>
                      <a:r>
                        <a:rPr lang="en-US" sz="1400" b="1" u="none" strike="noStrike" kern="1200">
                          <a:solidFill>
                            <a:schemeClr val="tx1"/>
                          </a:solidFill>
                          <a:effectLst/>
                          <a:latin typeface="+mn-lt"/>
                          <a:ea typeface="+mn-ea"/>
                          <a:cs typeface="+mn-cs"/>
                        </a:rPr>
                        <a:t>Building Permits and Inspection Services</a:t>
                      </a: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endParaRPr lang="en-CA" sz="1400" b="1" i="0" u="none" strike="noStrike">
                        <a:solidFill>
                          <a:srgbClr val="000000"/>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endParaRPr lang="en-CA" sz="1400" b="1" i="0" u="none" strike="noStrike">
                        <a:solidFill>
                          <a:srgbClr val="000000"/>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9490048"/>
                  </a:ext>
                </a:extLst>
              </a:tr>
              <a:tr h="253858">
                <a:tc>
                  <a:txBody>
                    <a:bodyPr/>
                    <a:lstStyle/>
                    <a:p>
                      <a:pPr algn="l" fontAlgn="b"/>
                      <a:r>
                        <a:rPr lang="en-US" sz="1400" b="0" u="none" strike="noStrike">
                          <a:effectLst/>
                          <a:latin typeface="+mn-lt"/>
                        </a:rPr>
                        <a:t>Increase in building permit Revenues</a:t>
                      </a:r>
                      <a:endParaRPr lang="en-US" sz="1400" b="0" i="0" u="none" strike="noStrike">
                        <a:solidFill>
                          <a:srgbClr val="000000"/>
                        </a:solidFill>
                        <a:effectLst/>
                        <a:latin typeface="+mn-lt"/>
                      </a:endParaRPr>
                    </a:p>
                  </a:txBody>
                  <a:tcPr marL="0" marR="0" marT="0" marB="0" anchor="b">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CA" sz="1400" b="0" u="none" strike="noStrike">
                          <a:effectLst/>
                          <a:latin typeface="+mn-lt"/>
                        </a:rPr>
                        <a:t> </a:t>
                      </a:r>
                      <a:endParaRPr lang="en-CA" sz="1400" b="0" i="0" u="none" strike="noStrike">
                        <a:solidFill>
                          <a:srgbClr val="000000"/>
                        </a:solidFill>
                        <a:effectLst/>
                        <a:latin typeface="+mn-lt"/>
                      </a:endParaRPr>
                    </a:p>
                  </a:txBody>
                  <a:tcPr marL="0" marR="0" marT="0" marB="0" anchor="b">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CA" sz="1400" b="0" u="none" strike="noStrike">
                          <a:effectLst/>
                          <a:latin typeface="+mn-lt"/>
                        </a:rPr>
                        <a:t> $         35,000</a:t>
                      </a:r>
                      <a:endParaRPr lang="en-CA" sz="1400" b="0" i="0" u="none" strike="noStrike">
                        <a:solidFill>
                          <a:srgbClr val="000000"/>
                        </a:solidFill>
                        <a:effectLst/>
                        <a:latin typeface="+mn-lt"/>
                      </a:endParaRPr>
                    </a:p>
                  </a:txBody>
                  <a:tcPr marL="0" marR="0" marT="0" marB="0" anchor="b">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3904013"/>
                  </a:ext>
                </a:extLst>
              </a:tr>
              <a:tr h="253858">
                <a:tc>
                  <a:txBody>
                    <a:bodyPr/>
                    <a:lstStyle/>
                    <a:p>
                      <a:pPr algn="l" fontAlgn="b"/>
                      <a:r>
                        <a:rPr lang="en-US" sz="1400" b="0" i="0" u="none" strike="noStrike">
                          <a:solidFill>
                            <a:srgbClr val="000000"/>
                          </a:solidFill>
                          <a:effectLst/>
                          <a:latin typeface="+mn-lt"/>
                        </a:rPr>
                        <a:t>Administrative salaries for SEBBS</a:t>
                      </a:r>
                    </a:p>
                  </a:txBody>
                  <a:tcPr marL="0" marR="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lang="en-CA" sz="1400" b="0" i="0" u="none" strike="noStrike">
                          <a:solidFill>
                            <a:srgbClr val="C00000"/>
                          </a:solidFill>
                          <a:effectLst/>
                          <a:latin typeface="+mn-lt"/>
                        </a:rPr>
                        <a:t>-$       10,581</a:t>
                      </a:r>
                    </a:p>
                  </a:txBody>
                  <a:tcPr marL="0" marR="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lang="en-CA" sz="1400" b="0" i="0" u="none" strike="noStrike">
                          <a:solidFill>
                            <a:srgbClr val="C00000"/>
                          </a:solidFill>
                          <a:effectLst/>
                          <a:latin typeface="+mn-lt"/>
                        </a:rPr>
                        <a:t>-           10,581</a:t>
                      </a:r>
                    </a:p>
                  </a:txBody>
                  <a:tcPr marL="0" marR="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8171068"/>
                  </a:ext>
                </a:extLst>
              </a:tr>
              <a:tr h="253858">
                <a:tc>
                  <a:txBody>
                    <a:bodyPr/>
                    <a:lstStyle/>
                    <a:p>
                      <a:pPr algn="l" fontAlgn="b"/>
                      <a:r>
                        <a:rPr lang="en-US" sz="1400" b="0" i="0" u="none" strike="noStrike">
                          <a:solidFill>
                            <a:srgbClr val="000000"/>
                          </a:solidFill>
                          <a:effectLst/>
                          <a:latin typeface="+mn-lt"/>
                        </a:rPr>
                        <a:t>Increase in SEBBS agreement between 3 municipalities</a:t>
                      </a:r>
                    </a:p>
                  </a:txBody>
                  <a:tcPr marL="0" marR="0" marT="0" marB="0" anchor="b">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lang="en-CA" sz="1400" b="0" i="0" u="none" strike="noStrike">
                          <a:solidFill>
                            <a:schemeClr val="tx1"/>
                          </a:solidFill>
                          <a:effectLst/>
                          <a:latin typeface="+mn-lt"/>
                        </a:rPr>
                        <a:t>6,600</a:t>
                      </a:r>
                    </a:p>
                  </a:txBody>
                  <a:tcPr marL="0" marR="0" marT="0" marB="0" anchor="b">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CA" sz="1400" b="0" i="0" u="none" strike="noStrike">
                          <a:solidFill>
                            <a:srgbClr val="000000"/>
                          </a:solidFill>
                          <a:effectLst/>
                          <a:latin typeface="+mn-lt"/>
                        </a:rPr>
                        <a:t>600</a:t>
                      </a:r>
                    </a:p>
                  </a:txBody>
                  <a:tcPr marL="0" marR="0" marT="0" marB="0" anchor="b">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9520737"/>
                  </a:ext>
                </a:extLst>
              </a:tr>
              <a:tr h="253858">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CA" sz="1400" b="1" i="0" u="none" strike="noStrike">
                          <a:solidFill>
                            <a:srgbClr val="000000"/>
                          </a:solidFill>
                          <a:effectLst/>
                          <a:latin typeface="+mn-lt"/>
                        </a:rPr>
                        <a:t>Total Changes in Building Permits and Inspection Services</a:t>
                      </a:r>
                      <a:endParaRPr lang="en-US" sz="1400" b="0"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lang="en-CA" sz="1400" b="0" i="0" u="none" strike="noStrike">
                          <a:solidFill>
                            <a:srgbClr val="C00000"/>
                          </a:solidFill>
                          <a:effectLst/>
                          <a:latin typeface="+mn-lt"/>
                        </a:rPr>
                        <a:t>-$         3,981</a:t>
                      </a: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457200" rtl="0" eaLnBrk="1" fontAlgn="b" latinLnBrk="0" hangingPunct="1"/>
                      <a:r>
                        <a:rPr lang="en-CA" sz="1400" b="1" u="none" strike="noStrike" kern="1200">
                          <a:solidFill>
                            <a:schemeClr val="tx1"/>
                          </a:solidFill>
                          <a:effectLst/>
                          <a:latin typeface="+mn-lt"/>
                          <a:ea typeface="+mn-ea"/>
                          <a:cs typeface="+mn-cs"/>
                        </a:rPr>
                        <a:t>$         25,019                     </a:t>
                      </a: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59899977"/>
                  </a:ext>
                </a:extLst>
              </a:tr>
            </a:tbl>
          </a:graphicData>
        </a:graphic>
      </p:graphicFrame>
    </p:spTree>
    <p:extLst>
      <p:ext uri="{BB962C8B-B14F-4D97-AF65-F5344CB8AC3E}">
        <p14:creationId xmlns:p14="http://schemas.microsoft.com/office/powerpoint/2010/main" val="3145231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3A1F1-1AE2-451C-B9A4-C3735864BD42}"/>
              </a:ext>
            </a:extLst>
          </p:cNvPr>
          <p:cNvSpPr>
            <a:spLocks noGrp="1"/>
          </p:cNvSpPr>
          <p:nvPr>
            <p:ph type="title"/>
          </p:nvPr>
        </p:nvSpPr>
        <p:spPr/>
        <p:txBody>
          <a:bodyPr/>
          <a:lstStyle/>
          <a:p>
            <a:r>
              <a:rPr lang="en-CA"/>
              <a:t>Public Works </a:t>
            </a:r>
            <a:br>
              <a:rPr lang="en-CA"/>
            </a:br>
            <a:r>
              <a:rPr lang="en-CA"/>
              <a:t>Changes in the 2022 Draft budget </a:t>
            </a:r>
          </a:p>
        </p:txBody>
      </p:sp>
      <p:sp>
        <p:nvSpPr>
          <p:cNvPr id="4" name="Slide Number Placeholder 3">
            <a:extLst>
              <a:ext uri="{FF2B5EF4-FFF2-40B4-BE49-F238E27FC236}">
                <a16:creationId xmlns:a16="http://schemas.microsoft.com/office/drawing/2014/main" id="{D300270B-CE70-45D0-A67A-3C2DE1B1BDC2}"/>
              </a:ext>
            </a:extLst>
          </p:cNvPr>
          <p:cNvSpPr>
            <a:spLocks noGrp="1"/>
          </p:cNvSpPr>
          <p:nvPr>
            <p:ph type="sldNum" sz="quarter" idx="12"/>
          </p:nvPr>
        </p:nvSpPr>
        <p:spPr/>
        <p:txBody>
          <a:bodyPr/>
          <a:lstStyle/>
          <a:p>
            <a:fld id="{FAD5A89B-59BD-4EDC-A447-9FF491837F86}" type="slidenum">
              <a:rPr lang="en-US" smtClean="0"/>
              <a:t>13</a:t>
            </a:fld>
            <a:endParaRPr lang="en-US"/>
          </a:p>
        </p:txBody>
      </p:sp>
      <p:graphicFrame>
        <p:nvGraphicFramePr>
          <p:cNvPr id="7" name="Content Placeholder 6">
            <a:extLst>
              <a:ext uri="{FF2B5EF4-FFF2-40B4-BE49-F238E27FC236}">
                <a16:creationId xmlns:a16="http://schemas.microsoft.com/office/drawing/2014/main" id="{3F01C49B-6519-4D4B-9F9E-5518DB2D148E}"/>
              </a:ext>
            </a:extLst>
          </p:cNvPr>
          <p:cNvGraphicFramePr>
            <a:graphicFrameLocks noGrp="1"/>
          </p:cNvGraphicFramePr>
          <p:nvPr>
            <p:ph idx="1"/>
            <p:extLst>
              <p:ext uri="{D42A27DB-BD31-4B8C-83A1-F6EECF244321}">
                <p14:modId xmlns:p14="http://schemas.microsoft.com/office/powerpoint/2010/main" val="2606983358"/>
              </p:ext>
            </p:extLst>
          </p:nvPr>
        </p:nvGraphicFramePr>
        <p:xfrm>
          <a:off x="603315" y="1924050"/>
          <a:ext cx="8182466" cy="2804160"/>
        </p:xfrm>
        <a:graphic>
          <a:graphicData uri="http://schemas.openxmlformats.org/drawingml/2006/table">
            <a:tbl>
              <a:tblPr>
                <a:tableStyleId>{2D5ABB26-0587-4C30-8999-92F81FD0307C}</a:tableStyleId>
              </a:tblPr>
              <a:tblGrid>
                <a:gridCol w="5967167">
                  <a:extLst>
                    <a:ext uri="{9D8B030D-6E8A-4147-A177-3AD203B41FA5}">
                      <a16:colId xmlns:a16="http://schemas.microsoft.com/office/drawing/2014/main" val="2440261678"/>
                    </a:ext>
                  </a:extLst>
                </a:gridCol>
                <a:gridCol w="999242">
                  <a:extLst>
                    <a:ext uri="{9D8B030D-6E8A-4147-A177-3AD203B41FA5}">
                      <a16:colId xmlns:a16="http://schemas.microsoft.com/office/drawing/2014/main" val="900155707"/>
                    </a:ext>
                  </a:extLst>
                </a:gridCol>
                <a:gridCol w="1216057">
                  <a:extLst>
                    <a:ext uri="{9D8B030D-6E8A-4147-A177-3AD203B41FA5}">
                      <a16:colId xmlns:a16="http://schemas.microsoft.com/office/drawing/2014/main" val="103189200"/>
                    </a:ext>
                  </a:extLst>
                </a:gridCol>
              </a:tblGrid>
              <a:tr h="223804">
                <a:tc>
                  <a:txBody>
                    <a:bodyPr/>
                    <a:lstStyle/>
                    <a:p>
                      <a:pPr algn="l" fontAlgn="b"/>
                      <a:r>
                        <a:rPr lang="en-CA" sz="1600" b="1" u="none" strike="noStrike">
                          <a:effectLst/>
                        </a:rPr>
                        <a:t>Public Works</a:t>
                      </a:r>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ctr" fontAlgn="b"/>
                      <a:r>
                        <a:rPr lang="en-CA" sz="1600" b="1" u="none" strike="noStrike">
                          <a:effectLst/>
                        </a:rPr>
                        <a:t> Expenses  </a:t>
                      </a:r>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ctr" fontAlgn="b"/>
                      <a:r>
                        <a:rPr lang="en-CA" sz="1600" b="1" u="none" strike="noStrike">
                          <a:effectLst/>
                        </a:rPr>
                        <a:t> Revenues </a:t>
                      </a:r>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5919336"/>
                  </a:ext>
                </a:extLst>
              </a:tr>
              <a:tr h="209365">
                <a:tc>
                  <a:txBody>
                    <a:bodyPr/>
                    <a:lstStyle/>
                    <a:p>
                      <a:pPr algn="l" fontAlgn="b"/>
                      <a:r>
                        <a:rPr lang="en-CA" sz="1400" u="none" strike="noStrike">
                          <a:effectLst/>
                          <a:latin typeface="+mn-lt"/>
                        </a:rPr>
                        <a:t>Increase in OCIF grant for infrastructure funding</a:t>
                      </a:r>
                      <a:endParaRPr lang="en-CA" sz="1400" b="0"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l" fontAlgn="b"/>
                      <a:endParaRPr lang="en-CA" sz="1400" b="0"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l" fontAlgn="b"/>
                      <a:r>
                        <a:rPr lang="en-CA" sz="1400" u="none" strike="noStrike">
                          <a:solidFill>
                            <a:schemeClr val="tx1"/>
                          </a:solidFill>
                          <a:effectLst/>
                          <a:latin typeface="+mn-lt"/>
                        </a:rPr>
                        <a:t>$            68,747</a:t>
                      </a:r>
                      <a:endParaRPr lang="en-CA" sz="1400" b="0" i="0" u="none" strike="noStrike">
                        <a:solidFill>
                          <a:schemeClr val="tx1"/>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414736423"/>
                  </a:ext>
                </a:extLst>
              </a:tr>
              <a:tr h="209365">
                <a:tc>
                  <a:txBody>
                    <a:bodyPr/>
                    <a:lstStyle/>
                    <a:p>
                      <a:pPr algn="l" fontAlgn="b"/>
                      <a:r>
                        <a:rPr lang="en-CA" sz="1400" b="0" i="0" u="none" strike="noStrike">
                          <a:solidFill>
                            <a:srgbClr val="000000"/>
                          </a:solidFill>
                          <a:effectLst/>
                          <a:latin typeface="+mn-lt"/>
                        </a:rPr>
                        <a:t>New NORDS grant for infrastructure funding</a:t>
                      </a:r>
                    </a:p>
                  </a:txBody>
                  <a:tcPr marL="0" marR="0" marT="0" marB="0" anchor="b"/>
                </a:tc>
                <a:tc>
                  <a:txBody>
                    <a:bodyPr/>
                    <a:lstStyle/>
                    <a:p>
                      <a:pPr algn="l" fontAlgn="b"/>
                      <a:endParaRPr lang="en-CA" sz="1400" b="0" i="0" u="none" strike="noStrike">
                        <a:solidFill>
                          <a:srgbClr val="000000"/>
                        </a:solidFill>
                        <a:effectLst/>
                        <a:latin typeface="+mn-lt"/>
                      </a:endParaRPr>
                    </a:p>
                  </a:txBody>
                  <a:tcPr marL="0" marR="0" marT="0" marB="0" anchor="b"/>
                </a:tc>
                <a:tc>
                  <a:txBody>
                    <a:bodyPr/>
                    <a:lstStyle/>
                    <a:p>
                      <a:pPr algn="l" fontAlgn="b"/>
                      <a:r>
                        <a:rPr lang="en-CA" sz="1400" u="none" strike="noStrike">
                          <a:solidFill>
                            <a:schemeClr val="tx1"/>
                          </a:solidFill>
                          <a:effectLst/>
                          <a:latin typeface="+mn-lt"/>
                        </a:rPr>
                        <a:t>            143,520</a:t>
                      </a:r>
                      <a:endParaRPr lang="en-CA" sz="1400" b="0" i="0" u="none" strike="noStrike">
                        <a:solidFill>
                          <a:schemeClr val="tx1"/>
                        </a:solidFill>
                        <a:effectLst/>
                        <a:latin typeface="+mn-lt"/>
                      </a:endParaRPr>
                    </a:p>
                  </a:txBody>
                  <a:tcPr marL="0" marR="0" marT="0" marB="0" anchor="b"/>
                </a:tc>
                <a:extLst>
                  <a:ext uri="{0D108BD9-81ED-4DB2-BD59-A6C34878D82A}">
                    <a16:rowId xmlns:a16="http://schemas.microsoft.com/office/drawing/2014/main" val="791084837"/>
                  </a:ext>
                </a:extLst>
              </a:tr>
              <a:tr h="209365">
                <a:tc>
                  <a:txBody>
                    <a:bodyPr/>
                    <a:lstStyle/>
                    <a:p>
                      <a:pPr algn="l" fontAlgn="b"/>
                      <a:r>
                        <a:rPr lang="en-CA" sz="1400" b="0" i="0" u="none" strike="noStrike">
                          <a:solidFill>
                            <a:srgbClr val="000000"/>
                          </a:solidFill>
                          <a:effectLst/>
                          <a:latin typeface="+mn-lt"/>
                        </a:rPr>
                        <a:t>Increase in aggregate royalty revenues from province</a:t>
                      </a:r>
                    </a:p>
                  </a:txBody>
                  <a:tcPr marL="0" marR="0" marT="0" marB="0" anchor="b"/>
                </a:tc>
                <a:tc>
                  <a:txBody>
                    <a:bodyPr/>
                    <a:lstStyle/>
                    <a:p>
                      <a:pPr algn="l" fontAlgn="b"/>
                      <a:endParaRPr lang="en-CA" sz="1400" b="0" i="0" u="none" strike="noStrike">
                        <a:solidFill>
                          <a:srgbClr val="000000"/>
                        </a:solidFill>
                        <a:effectLst/>
                        <a:latin typeface="+mn-lt"/>
                      </a:endParaRPr>
                    </a:p>
                  </a:txBody>
                  <a:tcPr marL="0" marR="0" marT="0" marB="0" anchor="b"/>
                </a:tc>
                <a:tc>
                  <a:txBody>
                    <a:bodyPr/>
                    <a:lstStyle/>
                    <a:p>
                      <a:pPr algn="l" fontAlgn="b"/>
                      <a:r>
                        <a:rPr lang="en-CA" sz="1400" b="0" i="0" u="none" strike="noStrike">
                          <a:solidFill>
                            <a:srgbClr val="000000"/>
                          </a:solidFill>
                          <a:effectLst/>
                          <a:latin typeface="+mn-lt"/>
                        </a:rPr>
                        <a:t>                9,000</a:t>
                      </a:r>
                    </a:p>
                  </a:txBody>
                  <a:tcPr marL="0" marR="0" marT="0" marB="0" anchor="b"/>
                </a:tc>
                <a:extLst>
                  <a:ext uri="{0D108BD9-81ED-4DB2-BD59-A6C34878D82A}">
                    <a16:rowId xmlns:a16="http://schemas.microsoft.com/office/drawing/2014/main" val="2407252303"/>
                  </a:ext>
                </a:extLst>
              </a:tr>
              <a:tr h="209365">
                <a:tc>
                  <a:txBody>
                    <a:bodyPr/>
                    <a:lstStyle/>
                    <a:p>
                      <a:pPr algn="l" fontAlgn="b"/>
                      <a:r>
                        <a:rPr lang="en-CA" sz="1400" b="0" i="0" u="none" strike="noStrike">
                          <a:solidFill>
                            <a:srgbClr val="000000"/>
                          </a:solidFill>
                          <a:effectLst/>
                          <a:latin typeface="+mn-lt"/>
                        </a:rPr>
                        <a:t>Projects finished in 2021 funded by the modernization fund and Covid-19 grant</a:t>
                      </a:r>
                    </a:p>
                  </a:txBody>
                  <a:tcPr marL="0" marR="0" marT="0" marB="0" anchor="b"/>
                </a:tc>
                <a:tc>
                  <a:txBody>
                    <a:bodyPr/>
                    <a:lstStyle/>
                    <a:p>
                      <a:pPr algn="l" fontAlgn="b"/>
                      <a:endParaRPr lang="en-CA" sz="1400" b="0" i="0" u="none" strike="noStrike">
                        <a:solidFill>
                          <a:srgbClr val="000000"/>
                        </a:solidFill>
                        <a:effectLst/>
                        <a:latin typeface="+mn-lt"/>
                      </a:endParaRPr>
                    </a:p>
                  </a:txBody>
                  <a:tcPr marL="0" marR="0" marT="0" marB="0" anchor="b"/>
                </a:tc>
                <a:tc>
                  <a:txBody>
                    <a:bodyPr/>
                    <a:lstStyle/>
                    <a:p>
                      <a:pPr algn="l" fontAlgn="b"/>
                      <a:r>
                        <a:rPr lang="en-CA" sz="1400" b="0" i="0" u="none" strike="noStrike">
                          <a:solidFill>
                            <a:srgbClr val="FF0000"/>
                          </a:solidFill>
                          <a:effectLst/>
                          <a:latin typeface="+mn-lt"/>
                        </a:rPr>
                        <a:t>  -         120,000</a:t>
                      </a:r>
                    </a:p>
                  </a:txBody>
                  <a:tcPr marL="0" marR="0" marT="0" marB="0" anchor="b"/>
                </a:tc>
                <a:extLst>
                  <a:ext uri="{0D108BD9-81ED-4DB2-BD59-A6C34878D82A}">
                    <a16:rowId xmlns:a16="http://schemas.microsoft.com/office/drawing/2014/main" val="2068384769"/>
                  </a:ext>
                </a:extLst>
              </a:tr>
              <a:tr h="209365">
                <a:tc>
                  <a:txBody>
                    <a:bodyPr/>
                    <a:lstStyle/>
                    <a:p>
                      <a:pPr algn="l" fontAlgn="b"/>
                      <a:r>
                        <a:rPr lang="en-CA" sz="1400" b="0" i="0" u="none" strike="noStrike">
                          <a:solidFill>
                            <a:srgbClr val="000000"/>
                          </a:solidFill>
                          <a:effectLst/>
                          <a:latin typeface="+mn-lt"/>
                        </a:rPr>
                        <a:t>Operator reallocated to Environmental services-landfill</a:t>
                      </a:r>
                    </a:p>
                  </a:txBody>
                  <a:tcPr marL="0" marR="0" marT="0" marB="0" anchor="b"/>
                </a:tc>
                <a:tc>
                  <a:txBody>
                    <a:bodyPr/>
                    <a:lstStyle/>
                    <a:p>
                      <a:pPr algn="l" fontAlgn="b"/>
                      <a:r>
                        <a:rPr lang="en-CA" sz="1400" u="none" strike="noStrike">
                          <a:solidFill>
                            <a:srgbClr val="FF0000"/>
                          </a:solidFill>
                          <a:effectLst/>
                          <a:latin typeface="+mn-lt"/>
                        </a:rPr>
                        <a:t> -$     67,416</a:t>
                      </a:r>
                      <a:endParaRPr lang="en-CA" sz="1400" b="0" i="0" u="none" strike="noStrike">
                        <a:solidFill>
                          <a:srgbClr val="FF0000"/>
                        </a:solidFill>
                        <a:effectLst/>
                        <a:latin typeface="+mn-lt"/>
                      </a:endParaRPr>
                    </a:p>
                  </a:txBody>
                  <a:tcPr marL="0" marR="0" marT="0" marB="0" anchor="b"/>
                </a:tc>
                <a:tc>
                  <a:txBody>
                    <a:bodyPr/>
                    <a:lstStyle/>
                    <a:p>
                      <a:pPr algn="l" fontAlgn="b"/>
                      <a:endParaRPr lang="en-CA" sz="140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1395613198"/>
                  </a:ext>
                </a:extLst>
              </a:tr>
              <a:tr h="209365">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US" sz="1400" b="0" i="0" u="none" strike="noStrike" kern="1200">
                          <a:solidFill>
                            <a:schemeClr val="tx1"/>
                          </a:solidFill>
                          <a:effectLst/>
                          <a:latin typeface="+mn-lt"/>
                          <a:ea typeface="+mn-ea"/>
                          <a:cs typeface="+mn-cs"/>
                        </a:rPr>
                        <a:t>Wage Increase including health benefits</a:t>
                      </a:r>
                      <a:endParaRPr lang="en-CA" sz="1400" b="0" i="0" u="none" strike="noStrike">
                        <a:solidFill>
                          <a:srgbClr val="000000"/>
                        </a:solidFill>
                        <a:effectLst/>
                        <a:latin typeface="+mn-lt"/>
                      </a:endParaRPr>
                    </a:p>
                  </a:txBody>
                  <a:tcPr marL="0" marR="0" marT="0" marB="0" anchor="b"/>
                </a:tc>
                <a:tc>
                  <a:txBody>
                    <a:bodyPr/>
                    <a:lstStyle/>
                    <a:p>
                      <a:pPr algn="l" fontAlgn="b"/>
                      <a:r>
                        <a:rPr lang="en-CA" sz="1400" b="0" i="0" u="none" strike="noStrike">
                          <a:solidFill>
                            <a:srgbClr val="000000"/>
                          </a:solidFill>
                          <a:effectLst/>
                          <a:latin typeface="+mn-lt"/>
                        </a:rPr>
                        <a:t>         45,499</a:t>
                      </a:r>
                    </a:p>
                  </a:txBody>
                  <a:tcPr marL="0" marR="0" marT="0" marB="0" anchor="b"/>
                </a:tc>
                <a:tc>
                  <a:txBody>
                    <a:bodyPr/>
                    <a:lstStyle/>
                    <a:p>
                      <a:pPr algn="l" fontAlgn="b"/>
                      <a:endParaRPr lang="en-CA" sz="140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1494133690"/>
                  </a:ext>
                </a:extLst>
              </a:tr>
              <a:tr h="209365">
                <a:tc>
                  <a:txBody>
                    <a:bodyPr/>
                    <a:lstStyle/>
                    <a:p>
                      <a:pPr algn="l" fontAlgn="b"/>
                      <a:r>
                        <a:rPr lang="en-CA" sz="1400" b="0" i="0" u="none" strike="noStrike">
                          <a:solidFill>
                            <a:srgbClr val="000000"/>
                          </a:solidFill>
                          <a:effectLst/>
                          <a:latin typeface="+mn-lt"/>
                        </a:rPr>
                        <a:t>Increase in materials (dust control, granular materials)</a:t>
                      </a:r>
                    </a:p>
                  </a:txBody>
                  <a:tcPr marL="0" marR="0" marT="0" marB="0" anchor="b"/>
                </a:tc>
                <a:tc>
                  <a:txBody>
                    <a:bodyPr/>
                    <a:lstStyle/>
                    <a:p>
                      <a:pPr algn="l" fontAlgn="b"/>
                      <a:r>
                        <a:rPr lang="en-CA" sz="1400" b="0" i="0" u="none" strike="noStrike">
                          <a:solidFill>
                            <a:srgbClr val="000000"/>
                          </a:solidFill>
                          <a:effectLst/>
                          <a:latin typeface="+mn-lt"/>
                        </a:rPr>
                        <a:t>         30,000</a:t>
                      </a:r>
                    </a:p>
                  </a:txBody>
                  <a:tcPr marL="0" marR="0" marT="0" marB="0" anchor="b"/>
                </a:tc>
                <a:tc>
                  <a:txBody>
                    <a:bodyPr/>
                    <a:lstStyle/>
                    <a:p>
                      <a:pPr algn="l" fontAlgn="b"/>
                      <a:endParaRPr lang="en-CA" sz="140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436096789"/>
                  </a:ext>
                </a:extLst>
              </a:tr>
              <a:tr h="209365">
                <a:tc>
                  <a:txBody>
                    <a:bodyPr/>
                    <a:lstStyle/>
                    <a:p>
                      <a:pPr algn="l" fontAlgn="b"/>
                      <a:r>
                        <a:rPr lang="en-CA" sz="1400" b="0" i="0" u="none" strike="noStrike">
                          <a:solidFill>
                            <a:srgbClr val="000000"/>
                          </a:solidFill>
                          <a:effectLst/>
                          <a:latin typeface="+mn-lt"/>
                        </a:rPr>
                        <a:t>Increase in fuel and parts/service for vehicles and equipment</a:t>
                      </a:r>
                    </a:p>
                  </a:txBody>
                  <a:tcPr marL="0" marR="0" marT="0" marB="0" anchor="b"/>
                </a:tc>
                <a:tc>
                  <a:txBody>
                    <a:bodyPr/>
                    <a:lstStyle/>
                    <a:p>
                      <a:pPr algn="l" fontAlgn="b"/>
                      <a:r>
                        <a:rPr lang="en-CA" sz="1400" b="0" i="0" u="none" strike="noStrike">
                          <a:solidFill>
                            <a:srgbClr val="000000"/>
                          </a:solidFill>
                          <a:effectLst/>
                          <a:latin typeface="+mn-lt"/>
                        </a:rPr>
                        <a:t>         40,000</a:t>
                      </a:r>
                    </a:p>
                  </a:txBody>
                  <a:tcPr marL="0" marR="0" marT="0" marB="0" anchor="b"/>
                </a:tc>
                <a:tc>
                  <a:txBody>
                    <a:bodyPr/>
                    <a:lstStyle/>
                    <a:p>
                      <a:pPr algn="l" fontAlgn="b"/>
                      <a:endParaRPr lang="en-CA" sz="140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3473855562"/>
                  </a:ext>
                </a:extLst>
              </a:tr>
              <a:tr h="209365">
                <a:tc>
                  <a:txBody>
                    <a:bodyPr/>
                    <a:lstStyle/>
                    <a:p>
                      <a:pPr algn="l" fontAlgn="b"/>
                      <a:r>
                        <a:rPr lang="en-CA" sz="1400" u="none" strike="noStrike">
                          <a:effectLst/>
                          <a:latin typeface="+mn-lt"/>
                        </a:rPr>
                        <a:t>Engineering costs for Montée </a:t>
                      </a:r>
                      <a:r>
                        <a:rPr lang="en-CA" sz="1400" u="none" strike="noStrike" err="1">
                          <a:effectLst/>
                          <a:latin typeface="+mn-lt"/>
                        </a:rPr>
                        <a:t>Guérin</a:t>
                      </a:r>
                      <a:r>
                        <a:rPr lang="en-CA" sz="1400" u="none" strike="noStrike">
                          <a:effectLst/>
                          <a:latin typeface="+mn-lt"/>
                        </a:rPr>
                        <a:t> culvert finished in 2021</a:t>
                      </a:r>
                      <a:endParaRPr lang="en-CA" sz="1400" b="0" i="0" u="none" strike="noStrike">
                        <a:solidFill>
                          <a:srgbClr val="000000"/>
                        </a:solidFill>
                        <a:effectLst/>
                        <a:latin typeface="+mn-lt"/>
                      </a:endParaRPr>
                    </a:p>
                  </a:txBody>
                  <a:tcPr marL="0" marR="0" marT="0" marB="0" anchor="b"/>
                </a:tc>
                <a:tc>
                  <a:txBody>
                    <a:bodyPr/>
                    <a:lstStyle/>
                    <a:p>
                      <a:pPr algn="l" fontAlgn="b"/>
                      <a:r>
                        <a:rPr lang="en-CA" sz="1400" u="none" strike="noStrike">
                          <a:solidFill>
                            <a:srgbClr val="FF0000"/>
                          </a:solidFill>
                          <a:effectLst/>
                          <a:latin typeface="+mn-lt"/>
                        </a:rPr>
                        <a:t> -       45,000 </a:t>
                      </a:r>
                      <a:endParaRPr lang="en-CA" sz="1400" b="0" i="0" u="none" strike="noStrike">
                        <a:solidFill>
                          <a:srgbClr val="FF0000"/>
                        </a:solidFill>
                        <a:effectLst/>
                        <a:latin typeface="+mn-lt"/>
                      </a:endParaRPr>
                    </a:p>
                  </a:txBody>
                  <a:tcPr marL="0" marR="0" marT="0" marB="0" anchor="b"/>
                </a:tc>
                <a:tc>
                  <a:txBody>
                    <a:bodyPr/>
                    <a:lstStyle/>
                    <a:p>
                      <a:pPr algn="l" fontAlgn="b"/>
                      <a:endParaRPr lang="en-CA" sz="140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2121900503"/>
                  </a:ext>
                </a:extLst>
              </a:tr>
              <a:tr h="209365">
                <a:tc>
                  <a:txBody>
                    <a:bodyPr/>
                    <a:lstStyle/>
                    <a:p>
                      <a:pPr algn="l" fontAlgn="b"/>
                      <a:r>
                        <a:rPr lang="en-CA" sz="1400" u="none" strike="noStrike">
                          <a:effectLst/>
                          <a:latin typeface="+mn-lt"/>
                        </a:rPr>
                        <a:t>Increase in signage required for traffic bylaw</a:t>
                      </a:r>
                      <a:endParaRPr lang="en-CA" sz="1400" b="0" i="0" u="none" strike="noStrike">
                        <a:solidFill>
                          <a:srgbClr val="000000"/>
                        </a:solidFill>
                        <a:effectLst/>
                        <a:latin typeface="+mn-lt"/>
                      </a:endParaRPr>
                    </a:p>
                  </a:txBody>
                  <a:tcPr marL="0" marR="0" marT="0" marB="0" anchor="b"/>
                </a:tc>
                <a:tc>
                  <a:txBody>
                    <a:bodyPr/>
                    <a:lstStyle/>
                    <a:p>
                      <a:pPr algn="l" fontAlgn="b"/>
                      <a:r>
                        <a:rPr lang="en-CA" sz="1400" u="none" strike="noStrike">
                          <a:effectLst/>
                          <a:latin typeface="+mn-lt"/>
                        </a:rPr>
                        <a:t>           5,000</a:t>
                      </a:r>
                      <a:endParaRPr lang="en-CA" sz="1400" b="0" i="0" u="none" strike="noStrike">
                        <a:solidFill>
                          <a:srgbClr val="000000"/>
                        </a:solidFill>
                        <a:effectLst/>
                        <a:latin typeface="+mn-lt"/>
                      </a:endParaRPr>
                    </a:p>
                  </a:txBody>
                  <a:tcPr marL="0" marR="0" marT="0" marB="0" anchor="b"/>
                </a:tc>
                <a:tc>
                  <a:txBody>
                    <a:bodyPr/>
                    <a:lstStyle/>
                    <a:p>
                      <a:pPr algn="l" fontAlgn="b"/>
                      <a:endParaRPr lang="en-CA" sz="140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751541479"/>
                  </a:ext>
                </a:extLst>
              </a:tr>
              <a:tr h="209365">
                <a:tc>
                  <a:txBody>
                    <a:bodyPr/>
                    <a:lstStyle/>
                    <a:p>
                      <a:pPr algn="l" fontAlgn="b"/>
                      <a:r>
                        <a:rPr lang="en-CA" sz="1400" b="0" i="0" u="none" strike="noStrike">
                          <a:solidFill>
                            <a:srgbClr val="000000"/>
                          </a:solidFill>
                          <a:effectLst/>
                          <a:latin typeface="+mn-lt"/>
                        </a:rPr>
                        <a:t>Other</a:t>
                      </a:r>
                    </a:p>
                  </a:txBody>
                  <a:tcPr marL="0" marR="0" marT="0" marB="0" anchor="b">
                    <a:lnB w="12700" cap="flat" cmpd="sng" algn="ctr">
                      <a:solidFill>
                        <a:schemeClr val="tx1"/>
                      </a:solidFill>
                      <a:prstDash val="solid"/>
                      <a:round/>
                      <a:headEnd type="none" w="med" len="med"/>
                      <a:tailEnd type="none" w="med" len="med"/>
                    </a:lnB>
                  </a:tcPr>
                </a:tc>
                <a:tc>
                  <a:txBody>
                    <a:bodyPr/>
                    <a:lstStyle/>
                    <a:p>
                      <a:pPr algn="l" fontAlgn="b"/>
                      <a:r>
                        <a:rPr lang="en-CA" sz="1400" u="none" strike="noStrike">
                          <a:effectLst/>
                          <a:latin typeface="+mn-lt"/>
                        </a:rPr>
                        <a:t>           9,415 </a:t>
                      </a:r>
                      <a:endParaRPr lang="en-CA" sz="1400" b="0" i="0" u="none" strike="noStrike">
                        <a:solidFill>
                          <a:srgbClr val="000000"/>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l" fontAlgn="b"/>
                      <a:endParaRPr lang="en-CA" sz="1400" b="0" i="0" u="none" strike="noStrike">
                        <a:solidFill>
                          <a:srgbClr val="000000"/>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4778223"/>
                  </a:ext>
                </a:extLst>
              </a:tr>
              <a:tr h="209365">
                <a:tc>
                  <a:txBody>
                    <a:bodyPr/>
                    <a:lstStyle/>
                    <a:p>
                      <a:pPr algn="l" fontAlgn="b"/>
                      <a:r>
                        <a:rPr lang="en-CA" sz="1400" b="1" i="0" u="none" strike="noStrike">
                          <a:solidFill>
                            <a:srgbClr val="000000"/>
                          </a:solidFill>
                          <a:effectLst/>
                          <a:latin typeface="+mn-lt"/>
                        </a:rPr>
                        <a:t>Total Changes in Public Works</a:t>
                      </a:r>
                    </a:p>
                  </a:txBody>
                  <a:tcPr marL="0" marR="0" marT="0" marB="0" anchor="b">
                    <a:lnT w="12700" cap="flat" cmpd="sng" algn="ctr">
                      <a:solidFill>
                        <a:schemeClr val="tx1"/>
                      </a:solidFill>
                      <a:prstDash val="solid"/>
                      <a:round/>
                      <a:headEnd type="none" w="med" len="med"/>
                      <a:tailEnd type="none" w="med" len="med"/>
                    </a:lnT>
                  </a:tcPr>
                </a:tc>
                <a:tc>
                  <a:txBody>
                    <a:bodyPr/>
                    <a:lstStyle/>
                    <a:p>
                      <a:pPr algn="l" fontAlgn="b"/>
                      <a:r>
                        <a:rPr lang="en-CA" sz="1400" b="1" u="none" strike="noStrike">
                          <a:effectLst/>
                          <a:latin typeface="+mn-lt"/>
                        </a:rPr>
                        <a:t> $      17,498 </a:t>
                      </a:r>
                      <a:endParaRPr lang="en-CA" sz="1400" b="1"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l" fontAlgn="b"/>
                      <a:r>
                        <a:rPr lang="en-CA" sz="1400" b="1" u="none" strike="noStrike">
                          <a:solidFill>
                            <a:schemeClr val="tx1"/>
                          </a:solidFill>
                          <a:effectLst/>
                          <a:latin typeface="+mn-lt"/>
                        </a:rPr>
                        <a:t> $         101,267 </a:t>
                      </a:r>
                      <a:endParaRPr lang="en-CA" sz="1400" b="1" i="0" u="none" strike="noStrike">
                        <a:solidFill>
                          <a:schemeClr val="tx1"/>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57657804"/>
                  </a:ext>
                </a:extLst>
              </a:tr>
            </a:tbl>
          </a:graphicData>
        </a:graphic>
      </p:graphicFrame>
    </p:spTree>
    <p:extLst>
      <p:ext uri="{BB962C8B-B14F-4D97-AF65-F5344CB8AC3E}">
        <p14:creationId xmlns:p14="http://schemas.microsoft.com/office/powerpoint/2010/main" val="3654122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3A1F1-1AE2-451C-B9A4-C3735864BD42}"/>
              </a:ext>
            </a:extLst>
          </p:cNvPr>
          <p:cNvSpPr>
            <a:spLocks noGrp="1"/>
          </p:cNvSpPr>
          <p:nvPr>
            <p:ph type="title"/>
          </p:nvPr>
        </p:nvSpPr>
        <p:spPr/>
        <p:txBody>
          <a:bodyPr/>
          <a:lstStyle/>
          <a:p>
            <a:r>
              <a:rPr lang="en-CA"/>
              <a:t>Environmental – (Landfill / Sewer) </a:t>
            </a:r>
            <a:br>
              <a:rPr lang="en-CA"/>
            </a:br>
            <a:r>
              <a:rPr lang="en-CA"/>
              <a:t>Changes in the 2022 Draft budget </a:t>
            </a:r>
          </a:p>
        </p:txBody>
      </p:sp>
      <p:sp>
        <p:nvSpPr>
          <p:cNvPr id="4" name="Slide Number Placeholder 3">
            <a:extLst>
              <a:ext uri="{FF2B5EF4-FFF2-40B4-BE49-F238E27FC236}">
                <a16:creationId xmlns:a16="http://schemas.microsoft.com/office/drawing/2014/main" id="{D300270B-CE70-45D0-A67A-3C2DE1B1BDC2}"/>
              </a:ext>
            </a:extLst>
          </p:cNvPr>
          <p:cNvSpPr>
            <a:spLocks noGrp="1"/>
          </p:cNvSpPr>
          <p:nvPr>
            <p:ph type="sldNum" sz="quarter" idx="12"/>
          </p:nvPr>
        </p:nvSpPr>
        <p:spPr/>
        <p:txBody>
          <a:bodyPr/>
          <a:lstStyle/>
          <a:p>
            <a:fld id="{FAD5A89B-59BD-4EDC-A447-9FF491837F86}" type="slidenum">
              <a:rPr lang="en-US" smtClean="0"/>
              <a:t>14</a:t>
            </a:fld>
            <a:endParaRPr lang="en-US"/>
          </a:p>
        </p:txBody>
      </p:sp>
      <p:graphicFrame>
        <p:nvGraphicFramePr>
          <p:cNvPr id="7" name="Content Placeholder 6">
            <a:extLst>
              <a:ext uri="{FF2B5EF4-FFF2-40B4-BE49-F238E27FC236}">
                <a16:creationId xmlns:a16="http://schemas.microsoft.com/office/drawing/2014/main" id="{22B1120C-D35A-4874-BD6E-780021A56E39}"/>
              </a:ext>
            </a:extLst>
          </p:cNvPr>
          <p:cNvGraphicFramePr>
            <a:graphicFrameLocks noGrp="1"/>
          </p:cNvGraphicFramePr>
          <p:nvPr>
            <p:ph idx="1"/>
            <p:extLst>
              <p:ext uri="{D42A27DB-BD31-4B8C-83A1-F6EECF244321}">
                <p14:modId xmlns:p14="http://schemas.microsoft.com/office/powerpoint/2010/main" val="550859411"/>
              </p:ext>
            </p:extLst>
          </p:nvPr>
        </p:nvGraphicFramePr>
        <p:xfrm>
          <a:off x="473059" y="1949534"/>
          <a:ext cx="8197881" cy="2798847"/>
        </p:xfrm>
        <a:graphic>
          <a:graphicData uri="http://schemas.openxmlformats.org/drawingml/2006/table">
            <a:tbl>
              <a:tblPr>
                <a:tableStyleId>{2D5ABB26-0587-4C30-8999-92F81FD0307C}</a:tableStyleId>
              </a:tblPr>
              <a:tblGrid>
                <a:gridCol w="5668136">
                  <a:extLst>
                    <a:ext uri="{9D8B030D-6E8A-4147-A177-3AD203B41FA5}">
                      <a16:colId xmlns:a16="http://schemas.microsoft.com/office/drawing/2014/main" val="3492950005"/>
                    </a:ext>
                  </a:extLst>
                </a:gridCol>
                <a:gridCol w="1147091">
                  <a:extLst>
                    <a:ext uri="{9D8B030D-6E8A-4147-A177-3AD203B41FA5}">
                      <a16:colId xmlns:a16="http://schemas.microsoft.com/office/drawing/2014/main" val="2384814070"/>
                    </a:ext>
                  </a:extLst>
                </a:gridCol>
                <a:gridCol w="1382654">
                  <a:extLst>
                    <a:ext uri="{9D8B030D-6E8A-4147-A177-3AD203B41FA5}">
                      <a16:colId xmlns:a16="http://schemas.microsoft.com/office/drawing/2014/main" val="2023771583"/>
                    </a:ext>
                  </a:extLst>
                </a:gridCol>
              </a:tblGrid>
              <a:tr h="241551">
                <a:tc>
                  <a:txBody>
                    <a:bodyPr/>
                    <a:lstStyle/>
                    <a:p>
                      <a:pPr algn="l" fontAlgn="b"/>
                      <a:r>
                        <a:rPr lang="en-CA" sz="1600" b="1" i="0" u="none" strike="noStrike">
                          <a:solidFill>
                            <a:srgbClr val="000000"/>
                          </a:solidFill>
                          <a:effectLst/>
                          <a:latin typeface="+mn-lt"/>
                        </a:rPr>
                        <a:t>Environment Services - Landfill</a:t>
                      </a:r>
                    </a:p>
                  </a:txBody>
                  <a:tcPr marL="0" marR="0" marT="0" marB="0" anchor="b">
                    <a:lnB w="12700" cap="flat" cmpd="sng" algn="ctr">
                      <a:solidFill>
                        <a:schemeClr val="tx1"/>
                      </a:solidFill>
                      <a:prstDash val="solid"/>
                      <a:round/>
                      <a:headEnd type="none" w="med" len="med"/>
                      <a:tailEnd type="none" w="med" len="med"/>
                    </a:lnB>
                  </a:tcPr>
                </a:tc>
                <a:tc>
                  <a:txBody>
                    <a:bodyPr/>
                    <a:lstStyle/>
                    <a:p>
                      <a:pPr algn="ctr" fontAlgn="b"/>
                      <a:r>
                        <a:rPr lang="en-CA" sz="1600" b="1" i="0" u="none" strike="noStrike">
                          <a:solidFill>
                            <a:srgbClr val="000000"/>
                          </a:solidFill>
                          <a:effectLst/>
                          <a:latin typeface="+mn-lt"/>
                        </a:rPr>
                        <a:t> Expenses  </a:t>
                      </a:r>
                    </a:p>
                  </a:txBody>
                  <a:tcPr marL="0" marR="0" marT="0" marB="0" anchor="b">
                    <a:lnB w="12700" cap="flat" cmpd="sng" algn="ctr">
                      <a:solidFill>
                        <a:schemeClr val="tx1"/>
                      </a:solidFill>
                      <a:prstDash val="solid"/>
                      <a:round/>
                      <a:headEnd type="none" w="med" len="med"/>
                      <a:tailEnd type="none" w="med" len="med"/>
                    </a:lnB>
                  </a:tcPr>
                </a:tc>
                <a:tc>
                  <a:txBody>
                    <a:bodyPr/>
                    <a:lstStyle/>
                    <a:p>
                      <a:pPr algn="ctr" fontAlgn="b"/>
                      <a:r>
                        <a:rPr lang="en-CA" sz="1600" b="1" i="0" u="none" strike="noStrike">
                          <a:solidFill>
                            <a:srgbClr val="000000"/>
                          </a:solidFill>
                          <a:effectLst/>
                          <a:latin typeface="+mn-lt"/>
                        </a:rPr>
                        <a:t> Revenues </a:t>
                      </a: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74428372"/>
                  </a:ext>
                </a:extLst>
              </a:tr>
              <a:tr h="169908">
                <a:tc>
                  <a:txBody>
                    <a:bodyPr/>
                    <a:lstStyle/>
                    <a:p>
                      <a:pPr algn="l" fontAlgn="b"/>
                      <a:r>
                        <a:rPr lang="en-US" sz="1400" b="0" i="0" u="none" strike="noStrike">
                          <a:solidFill>
                            <a:srgbClr val="000000"/>
                          </a:solidFill>
                          <a:effectLst/>
                          <a:latin typeface="+mn-lt"/>
                        </a:rPr>
                        <a:t>Increase in user fees (waste diversion and sale of scrap metal)</a:t>
                      </a: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endParaRPr lang="en-CA" sz="1400" b="0"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r>
                        <a:rPr lang="en-CA" sz="1400" b="0" i="0" u="none" strike="noStrike">
                          <a:solidFill>
                            <a:schemeClr val="tx1"/>
                          </a:solidFill>
                          <a:effectLst/>
                          <a:latin typeface="+mn-lt"/>
                        </a:rPr>
                        <a:t>$       37,500 </a:t>
                      </a:r>
                    </a:p>
                  </a:txBody>
                  <a:tcPr marL="0" marR="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29255877"/>
                  </a:ext>
                </a:extLst>
              </a:tr>
              <a:tr h="88523">
                <a:tc>
                  <a:txBody>
                    <a:bodyPr/>
                    <a:lstStyle/>
                    <a:p>
                      <a:pPr algn="l" fontAlgn="b"/>
                      <a:r>
                        <a:rPr lang="en-CA" sz="1400" b="0" i="0" u="none" strike="noStrike">
                          <a:solidFill>
                            <a:srgbClr val="000000"/>
                          </a:solidFill>
                          <a:effectLst/>
                          <a:latin typeface="+mn-lt"/>
                        </a:rPr>
                        <a:t>Curbside recycling pilot project funded by modernization fund</a:t>
                      </a:r>
                    </a:p>
                  </a:txBody>
                  <a:tcPr marL="0" marR="0" marT="0" marB="0" anchor="b"/>
                </a:tc>
                <a:tc>
                  <a:txBody>
                    <a:bodyPr/>
                    <a:lstStyle/>
                    <a:p>
                      <a:pPr algn="r" fontAlgn="b"/>
                      <a:r>
                        <a:rPr lang="en-CA" sz="1400" b="0" i="0" u="none" strike="noStrike">
                          <a:solidFill>
                            <a:schemeClr val="tx1"/>
                          </a:solidFill>
                          <a:effectLst/>
                          <a:latin typeface="+mn-lt"/>
                        </a:rPr>
                        <a:t>$     62,000</a:t>
                      </a:r>
                    </a:p>
                  </a:txBody>
                  <a:tcPr marL="0" marR="0" marT="0" marB="0" anchor="b"/>
                </a:tc>
                <a:tc>
                  <a:txBody>
                    <a:bodyPr/>
                    <a:lstStyle/>
                    <a:p>
                      <a:pPr algn="r" fontAlgn="b"/>
                      <a:r>
                        <a:rPr lang="en-CA" sz="1400" b="0" i="0" u="none" strike="noStrike">
                          <a:solidFill>
                            <a:srgbClr val="000000"/>
                          </a:solidFill>
                          <a:effectLst/>
                          <a:latin typeface="+mn-lt"/>
                        </a:rPr>
                        <a:t>62,000</a:t>
                      </a:r>
                    </a:p>
                  </a:txBody>
                  <a:tcPr marL="0" marR="0" marT="0" marB="0" anchor="b"/>
                </a:tc>
                <a:extLst>
                  <a:ext uri="{0D108BD9-81ED-4DB2-BD59-A6C34878D82A}">
                    <a16:rowId xmlns:a16="http://schemas.microsoft.com/office/drawing/2014/main" val="3023654327"/>
                  </a:ext>
                </a:extLst>
              </a:tr>
              <a:tr h="88523">
                <a:tc>
                  <a:txBody>
                    <a:bodyPr/>
                    <a:lstStyle/>
                    <a:p>
                      <a:pPr algn="l" fontAlgn="b"/>
                      <a:r>
                        <a:rPr lang="en-CA" sz="1400" b="0" i="0" u="none" strike="noStrike">
                          <a:solidFill>
                            <a:srgbClr val="000000"/>
                          </a:solidFill>
                          <a:effectLst/>
                          <a:latin typeface="+mn-lt"/>
                        </a:rPr>
                        <a:t>Operator reallocated from Public Works</a:t>
                      </a:r>
                    </a:p>
                  </a:txBody>
                  <a:tcPr marL="0" marR="0" marT="0" marB="0" anchor="b"/>
                </a:tc>
                <a:tc>
                  <a:txBody>
                    <a:bodyPr/>
                    <a:lstStyle/>
                    <a:p>
                      <a:pPr algn="l" fontAlgn="b"/>
                      <a:r>
                        <a:rPr lang="en-CA" sz="1400" u="none" strike="noStrike">
                          <a:solidFill>
                            <a:srgbClr val="FF0000"/>
                          </a:solidFill>
                          <a:effectLst/>
                          <a:latin typeface="+mn-lt"/>
                        </a:rPr>
                        <a:t> </a:t>
                      </a:r>
                      <a:r>
                        <a:rPr lang="en-CA" sz="1400" u="none" strike="noStrike">
                          <a:solidFill>
                            <a:schemeClr val="tx1"/>
                          </a:solidFill>
                          <a:effectLst/>
                          <a:latin typeface="+mn-lt"/>
                        </a:rPr>
                        <a:t>            67,416</a:t>
                      </a:r>
                      <a:endParaRPr lang="en-CA" sz="1400" b="0" i="0" u="none" strike="noStrike">
                        <a:solidFill>
                          <a:schemeClr val="tx1"/>
                        </a:solidFill>
                        <a:effectLst/>
                        <a:latin typeface="+mn-lt"/>
                      </a:endParaRPr>
                    </a:p>
                  </a:txBody>
                  <a:tcPr marL="0" marR="0" marT="0" marB="0" anchor="b"/>
                </a:tc>
                <a:tc>
                  <a:txBody>
                    <a:bodyPr/>
                    <a:lstStyle/>
                    <a:p>
                      <a:pPr algn="r" fontAlgn="b"/>
                      <a:endParaRPr lang="en-CA" sz="140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4067726479"/>
                  </a:ext>
                </a:extLst>
              </a:tr>
              <a:tr h="88523">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US" sz="1400" b="0" i="0" u="none" strike="noStrike" kern="1200">
                          <a:solidFill>
                            <a:schemeClr val="tx1"/>
                          </a:solidFill>
                          <a:effectLst/>
                          <a:latin typeface="+mn-lt"/>
                          <a:ea typeface="+mn-ea"/>
                          <a:cs typeface="+mn-cs"/>
                        </a:rPr>
                        <a:t>Wage Increase including health benefits</a:t>
                      </a:r>
                      <a:endParaRPr lang="en-CA" sz="1400" b="0" i="0" u="none" strike="noStrike">
                        <a:solidFill>
                          <a:srgbClr val="000000"/>
                        </a:solidFill>
                        <a:effectLst/>
                        <a:latin typeface="+mn-lt"/>
                      </a:endParaRPr>
                    </a:p>
                  </a:txBody>
                  <a:tcPr marL="0" marR="0" marT="0" marB="0" anchor="b"/>
                </a:tc>
                <a:tc>
                  <a:txBody>
                    <a:bodyPr/>
                    <a:lstStyle/>
                    <a:p>
                      <a:pPr algn="r" fontAlgn="b"/>
                      <a:r>
                        <a:rPr lang="en-CA" sz="1400" b="0" i="0" u="none" strike="noStrike">
                          <a:solidFill>
                            <a:schemeClr val="tx1"/>
                          </a:solidFill>
                          <a:effectLst/>
                          <a:latin typeface="+mn-lt"/>
                        </a:rPr>
                        <a:t>     28,733 </a:t>
                      </a:r>
                    </a:p>
                  </a:txBody>
                  <a:tcPr marL="0" marR="0" marT="0" marB="0" anchor="b"/>
                </a:tc>
                <a:tc>
                  <a:txBody>
                    <a:bodyPr/>
                    <a:lstStyle/>
                    <a:p>
                      <a:pPr algn="r" fontAlgn="b"/>
                      <a:endParaRPr lang="en-CA" sz="140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1164943818"/>
                  </a:ext>
                </a:extLst>
              </a:tr>
              <a:tr h="241551">
                <a:tc>
                  <a:txBody>
                    <a:bodyPr/>
                    <a:lstStyle/>
                    <a:p>
                      <a:pPr algn="l" fontAlgn="b"/>
                      <a:r>
                        <a:rPr lang="en-CA" sz="1400" b="0" i="0" u="none" strike="noStrike">
                          <a:solidFill>
                            <a:srgbClr val="000000"/>
                          </a:solidFill>
                          <a:effectLst/>
                          <a:latin typeface="+mn-lt"/>
                        </a:rPr>
                        <a:t>Engineering costs for landfill environmental assessment done in 2021</a:t>
                      </a:r>
                    </a:p>
                  </a:txBody>
                  <a:tcPr marL="0" marR="0" marT="0" marB="0" anchor="b"/>
                </a:tc>
                <a:tc>
                  <a:txBody>
                    <a:bodyPr/>
                    <a:lstStyle/>
                    <a:p>
                      <a:pPr algn="r" fontAlgn="b"/>
                      <a:r>
                        <a:rPr lang="en-CA" sz="1400" b="0" i="0" u="none" strike="noStrike">
                          <a:solidFill>
                            <a:srgbClr val="FF0000"/>
                          </a:solidFill>
                          <a:effectLst/>
                          <a:latin typeface="+mn-lt"/>
                        </a:rPr>
                        <a:t> -     60,000 </a:t>
                      </a:r>
                    </a:p>
                  </a:txBody>
                  <a:tcPr marL="0" marR="0" marT="0" marB="0" anchor="b"/>
                </a:tc>
                <a:tc>
                  <a:txBody>
                    <a:bodyPr/>
                    <a:lstStyle/>
                    <a:p>
                      <a:pPr algn="r" fontAlgn="b"/>
                      <a:endParaRPr lang="en-CA" sz="140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3265480102"/>
                  </a:ext>
                </a:extLst>
              </a:tr>
              <a:tr h="280452">
                <a:tc>
                  <a:txBody>
                    <a:bodyPr/>
                    <a:lstStyle/>
                    <a:p>
                      <a:pPr algn="l" fontAlgn="b"/>
                      <a:r>
                        <a:rPr lang="en-US" sz="1400" b="0" i="0" u="none" strike="noStrike">
                          <a:solidFill>
                            <a:srgbClr val="000000"/>
                          </a:solidFill>
                          <a:effectLst/>
                          <a:latin typeface="+mn-lt"/>
                        </a:rPr>
                        <a:t>Other</a:t>
                      </a: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chemeClr val="tx1"/>
                          </a:solidFill>
                          <a:effectLst/>
                          <a:latin typeface="+mn-lt"/>
                        </a:rPr>
                        <a:t>5,523</a:t>
                      </a: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endParaRPr lang="en-CA" sz="1400" b="0" i="0" u="none" strike="noStrike">
                        <a:solidFill>
                          <a:schemeClr val="tx1"/>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2015254"/>
                  </a:ext>
                </a:extLst>
              </a:tr>
              <a:tr h="241551">
                <a:tc>
                  <a:txBody>
                    <a:bodyPr/>
                    <a:lstStyle/>
                    <a:p>
                      <a:pPr algn="l" fontAlgn="b"/>
                      <a:r>
                        <a:rPr lang="en-CA" sz="1400" b="1" i="0" u="none" strike="noStrike">
                          <a:solidFill>
                            <a:srgbClr val="000000"/>
                          </a:solidFill>
                          <a:effectLst/>
                          <a:latin typeface="+mn-lt"/>
                        </a:rPr>
                        <a:t>Total Changes in Environmental – Landfill</a:t>
                      </a:r>
                    </a:p>
                  </a:txBody>
                  <a:tcPr marL="0" marR="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r>
                        <a:rPr lang="en-CA" sz="1400" b="1" i="0" u="none" strike="noStrike">
                          <a:solidFill>
                            <a:srgbClr val="000000"/>
                          </a:solidFill>
                          <a:effectLst/>
                          <a:latin typeface="+mn-lt"/>
                        </a:rPr>
                        <a:t> $   103,672</a:t>
                      </a:r>
                    </a:p>
                  </a:txBody>
                  <a:tcPr marL="0" marR="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r>
                        <a:rPr lang="en-CA" sz="1400" b="1" i="0" u="none" strike="noStrike">
                          <a:solidFill>
                            <a:srgbClr val="000000"/>
                          </a:solidFill>
                          <a:effectLst/>
                          <a:latin typeface="+mn-lt"/>
                        </a:rPr>
                        <a:t> $      99,500 </a:t>
                      </a:r>
                      <a:endParaRPr lang="en-CA" sz="1400" b="1" i="0" u="none" strike="noStrike">
                        <a:solidFill>
                          <a:srgbClr val="C00000"/>
                        </a:solidFill>
                        <a:effectLst/>
                        <a:latin typeface="+mn-lt"/>
                      </a:endParaRPr>
                    </a:p>
                  </a:txBody>
                  <a:tcPr marL="0" marR="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586706208"/>
                  </a:ext>
                </a:extLst>
              </a:tr>
              <a:tr h="57734">
                <a:tc>
                  <a:txBody>
                    <a:bodyPr/>
                    <a:lstStyle/>
                    <a:p>
                      <a:pPr algn="l" fontAlgn="b"/>
                      <a:endParaRPr lang="en-CA" sz="1400" b="1" i="0" u="none" strike="noStrike">
                        <a:solidFill>
                          <a:srgbClr val="000000"/>
                        </a:solidFill>
                        <a:effectLst/>
                        <a:latin typeface="+mn-lt"/>
                      </a:endParaRPr>
                    </a:p>
                  </a:txBody>
                  <a:tcPr marL="0" marR="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endParaRPr lang="en-CA" sz="1400" b="1" i="0" u="none" strike="noStrike">
                        <a:solidFill>
                          <a:srgbClr val="000000"/>
                        </a:solidFill>
                        <a:effectLst/>
                        <a:latin typeface="+mn-lt"/>
                      </a:endParaRPr>
                    </a:p>
                  </a:txBody>
                  <a:tcPr marL="0" marR="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endParaRPr lang="en-CA" sz="1400" b="1" i="0" u="none" strike="noStrike">
                        <a:solidFill>
                          <a:srgbClr val="C00000"/>
                        </a:solidFill>
                        <a:effectLst/>
                        <a:latin typeface="+mn-lt"/>
                      </a:endParaRPr>
                    </a:p>
                  </a:txBody>
                  <a:tcPr marL="0" marR="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58275970"/>
                  </a:ext>
                </a:extLst>
              </a:tr>
              <a:tr h="241551">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CA" sz="1400" b="1" i="0" u="none" strike="noStrike">
                          <a:solidFill>
                            <a:srgbClr val="000000"/>
                          </a:solidFill>
                          <a:effectLst/>
                          <a:latin typeface="+mn-lt"/>
                        </a:rPr>
                        <a:t>Environment Services - Sewer</a:t>
                      </a:r>
                    </a:p>
                  </a:txBody>
                  <a:tcPr marL="0" marR="0" marT="0" marB="0" anchor="b">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endParaRPr lang="en-CA" sz="1400" b="1" i="0" u="none" strike="noStrike">
                        <a:solidFill>
                          <a:srgbClr val="000000"/>
                        </a:solidFill>
                        <a:effectLst/>
                        <a:latin typeface="+mn-lt"/>
                      </a:endParaRPr>
                    </a:p>
                  </a:txBody>
                  <a:tcPr marL="0" marR="0" marT="0" marB="0" anchor="b">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endParaRPr lang="en-CA" sz="1400" b="1" i="0" u="none" strike="noStrike">
                        <a:solidFill>
                          <a:srgbClr val="C00000"/>
                        </a:solidFill>
                        <a:effectLst/>
                        <a:latin typeface="+mn-lt"/>
                      </a:endParaRPr>
                    </a:p>
                  </a:txBody>
                  <a:tcPr marL="0" marR="0" marT="0" marB="0" anchor="b">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4695949"/>
                  </a:ext>
                </a:extLst>
              </a:tr>
              <a:tr h="241551">
                <a:tc>
                  <a:txBody>
                    <a:bodyPr/>
                    <a:lstStyle/>
                    <a:p>
                      <a:pPr algn="l" fontAlgn="b"/>
                      <a:r>
                        <a:rPr lang="en-CA" sz="1400" b="0" i="0" u="none" strike="noStrike">
                          <a:solidFill>
                            <a:srgbClr val="000000"/>
                          </a:solidFill>
                          <a:effectLst/>
                          <a:latin typeface="+mn-lt"/>
                        </a:rPr>
                        <a:t>Other</a:t>
                      </a: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chemeClr val="tx1"/>
                          </a:solidFill>
                          <a:effectLst/>
                          <a:latin typeface="+mn-lt"/>
                        </a:rPr>
                        <a:t>$           750</a:t>
                      </a: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lang="en-CA" sz="1400" b="0" i="0" u="none" strike="noStrike">
                          <a:solidFill>
                            <a:srgbClr val="FF0000"/>
                          </a:solidFill>
                          <a:effectLst/>
                          <a:latin typeface="+mn-lt"/>
                        </a:rPr>
                        <a:t>-$         1,587</a:t>
                      </a:r>
                      <a:endParaRPr lang="en-CA" sz="1400" b="0" i="0" u="none" strike="noStrike">
                        <a:solidFill>
                          <a:srgbClr val="C00000"/>
                        </a:solidFill>
                        <a:effectLst/>
                        <a:latin typeface="+mn-lt"/>
                      </a:endParaRP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0589336"/>
                  </a:ext>
                </a:extLst>
              </a:tr>
              <a:tr h="241551">
                <a:tc>
                  <a:txBody>
                    <a:bodyPr/>
                    <a:lstStyle/>
                    <a:p>
                      <a:pPr algn="l" fontAlgn="b"/>
                      <a:r>
                        <a:rPr lang="en-CA" sz="1400" b="1" i="0" u="none" strike="noStrike">
                          <a:solidFill>
                            <a:srgbClr val="000000"/>
                          </a:solidFill>
                          <a:effectLst/>
                          <a:latin typeface="+mn-lt"/>
                        </a:rPr>
                        <a:t>Total Changes in Environmental - Sewer</a:t>
                      </a: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r>
                        <a:rPr lang="en-CA" sz="1400" b="1" i="0" u="none" strike="noStrike">
                          <a:solidFill>
                            <a:schemeClr val="tx1"/>
                          </a:solidFill>
                          <a:effectLst/>
                          <a:latin typeface="+mn-lt"/>
                        </a:rPr>
                        <a:t>$           750</a:t>
                      </a:r>
                    </a:p>
                  </a:txBody>
                  <a:tcPr marL="0" marR="0" marT="0" marB="0" anchor="b">
                    <a:lnT w="12700" cap="flat" cmpd="sng" algn="ctr">
                      <a:solidFill>
                        <a:schemeClr val="tx1"/>
                      </a:solidFill>
                      <a:prstDash val="solid"/>
                      <a:round/>
                      <a:headEnd type="none" w="med" len="med"/>
                      <a:tailEnd type="none" w="med" len="med"/>
                    </a:lnT>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lang="en-CA" sz="1400" b="1" i="0" u="none" strike="noStrike">
                          <a:solidFill>
                            <a:srgbClr val="FF0000"/>
                          </a:solidFill>
                          <a:effectLst/>
                          <a:latin typeface="+mn-lt"/>
                        </a:rPr>
                        <a:t>-$         1,587</a:t>
                      </a:r>
                      <a:endParaRPr lang="en-CA" sz="1400" b="1" i="0" u="none" strike="noStrike">
                        <a:solidFill>
                          <a:srgbClr val="C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6106590"/>
                  </a:ext>
                </a:extLst>
              </a:tr>
            </a:tbl>
          </a:graphicData>
        </a:graphic>
      </p:graphicFrame>
    </p:spTree>
    <p:extLst>
      <p:ext uri="{BB962C8B-B14F-4D97-AF65-F5344CB8AC3E}">
        <p14:creationId xmlns:p14="http://schemas.microsoft.com/office/powerpoint/2010/main" val="30304091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62908-533A-4111-B770-AD7BD9E5F12A}"/>
              </a:ext>
            </a:extLst>
          </p:cNvPr>
          <p:cNvSpPr>
            <a:spLocks noGrp="1"/>
          </p:cNvSpPr>
          <p:nvPr>
            <p:ph type="title"/>
          </p:nvPr>
        </p:nvSpPr>
        <p:spPr/>
        <p:txBody>
          <a:bodyPr/>
          <a:lstStyle/>
          <a:p>
            <a:r>
              <a:rPr lang="en-CA"/>
              <a:t>health &amp; social Services </a:t>
            </a:r>
            <a:br>
              <a:rPr lang="en-CA"/>
            </a:br>
            <a:r>
              <a:rPr lang="en-CA"/>
              <a:t>Changes in the 2022 Draft budget </a:t>
            </a:r>
          </a:p>
        </p:txBody>
      </p:sp>
      <p:graphicFrame>
        <p:nvGraphicFramePr>
          <p:cNvPr id="5" name="Content Placeholder 4">
            <a:extLst>
              <a:ext uri="{FF2B5EF4-FFF2-40B4-BE49-F238E27FC236}">
                <a16:creationId xmlns:a16="http://schemas.microsoft.com/office/drawing/2014/main" id="{5470E258-3849-445C-91F9-6043FBA8A0D8}"/>
              </a:ext>
            </a:extLst>
          </p:cNvPr>
          <p:cNvGraphicFramePr>
            <a:graphicFrameLocks noGrp="1"/>
          </p:cNvGraphicFramePr>
          <p:nvPr>
            <p:ph idx="1"/>
            <p:extLst>
              <p:ext uri="{D42A27DB-BD31-4B8C-83A1-F6EECF244321}">
                <p14:modId xmlns:p14="http://schemas.microsoft.com/office/powerpoint/2010/main" val="42069211"/>
              </p:ext>
            </p:extLst>
          </p:nvPr>
        </p:nvGraphicFramePr>
        <p:xfrm>
          <a:off x="470915" y="1975104"/>
          <a:ext cx="8229202" cy="1836560"/>
        </p:xfrm>
        <a:graphic>
          <a:graphicData uri="http://schemas.openxmlformats.org/drawingml/2006/table">
            <a:tbl>
              <a:tblPr>
                <a:tableStyleId>{2D5ABB26-0587-4C30-8999-92F81FD0307C}</a:tableStyleId>
              </a:tblPr>
              <a:tblGrid>
                <a:gridCol w="5471885">
                  <a:extLst>
                    <a:ext uri="{9D8B030D-6E8A-4147-A177-3AD203B41FA5}">
                      <a16:colId xmlns:a16="http://schemas.microsoft.com/office/drawing/2014/main" val="2679118694"/>
                    </a:ext>
                  </a:extLst>
                </a:gridCol>
                <a:gridCol w="1325222">
                  <a:extLst>
                    <a:ext uri="{9D8B030D-6E8A-4147-A177-3AD203B41FA5}">
                      <a16:colId xmlns:a16="http://schemas.microsoft.com/office/drawing/2014/main" val="1556155703"/>
                    </a:ext>
                  </a:extLst>
                </a:gridCol>
                <a:gridCol w="1432095">
                  <a:extLst>
                    <a:ext uri="{9D8B030D-6E8A-4147-A177-3AD203B41FA5}">
                      <a16:colId xmlns:a16="http://schemas.microsoft.com/office/drawing/2014/main" val="2291893469"/>
                    </a:ext>
                  </a:extLst>
                </a:gridCol>
              </a:tblGrid>
              <a:tr h="275040">
                <a:tc>
                  <a:txBody>
                    <a:bodyPr/>
                    <a:lstStyle/>
                    <a:p>
                      <a:pPr algn="l" fontAlgn="b"/>
                      <a:r>
                        <a:rPr lang="en-CA" sz="1600" b="1" u="none" strike="noStrike">
                          <a:effectLst/>
                        </a:rPr>
                        <a:t>Health Services</a:t>
                      </a:r>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600" b="1" u="none" strike="noStrike">
                          <a:effectLst/>
                        </a:rPr>
                        <a:t> Expenses  </a:t>
                      </a:r>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600" b="1" u="none" strike="noStrike">
                          <a:effectLst/>
                        </a:rPr>
                        <a:t> Revenues </a:t>
                      </a:r>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1865289"/>
                  </a:ext>
                </a:extLst>
              </a:tr>
              <a:tr h="257296">
                <a:tc>
                  <a:txBody>
                    <a:bodyPr/>
                    <a:lstStyle/>
                    <a:p>
                      <a:pPr algn="l" fontAlgn="b"/>
                      <a:r>
                        <a:rPr lang="en-US" sz="1400" u="none" strike="noStrike">
                          <a:effectLst/>
                          <a:latin typeface="+mn-lt"/>
                        </a:rPr>
                        <a:t>Public Health Sudbury &amp; Districts – levy increase</a:t>
                      </a:r>
                      <a:endParaRPr lang="en-US" sz="1400" b="0"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r>
                        <a:rPr lang="en-CA" sz="1400" u="none" strike="noStrike">
                          <a:effectLst/>
                          <a:latin typeface="+mn-lt"/>
                        </a:rPr>
                        <a:t> $     8,582 </a:t>
                      </a:r>
                      <a:endParaRPr lang="en-CA" sz="1400" b="0"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endParaRPr lang="en-CA" sz="1400" b="0"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608584606"/>
                  </a:ext>
                </a:extLst>
              </a:tr>
              <a:tr h="257296">
                <a:tc>
                  <a:txBody>
                    <a:bodyPr/>
                    <a:lstStyle/>
                    <a:p>
                      <a:pPr algn="l" fontAlgn="b"/>
                      <a:r>
                        <a:rPr lang="en-CA" sz="1400" u="none" strike="noStrike">
                          <a:effectLst/>
                          <a:latin typeface="+mn-lt"/>
                        </a:rPr>
                        <a:t>Ambulance Services (DSB) – levy increase</a:t>
                      </a:r>
                      <a:endParaRPr lang="en-CA" sz="1400" b="0" i="0" u="none" strike="noStrike">
                        <a:solidFill>
                          <a:srgbClr val="000000"/>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400" u="none" strike="noStrike">
                          <a:effectLst/>
                          <a:latin typeface="+mn-lt"/>
                        </a:rPr>
                        <a:t>      14,493</a:t>
                      </a:r>
                      <a:endParaRPr lang="en-CA" sz="1400" b="0" i="0" u="none" strike="noStrike">
                        <a:solidFill>
                          <a:srgbClr val="000000"/>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endParaRPr lang="en-CA" sz="1400" b="0" i="0" u="none" strike="noStrike">
                        <a:solidFill>
                          <a:srgbClr val="000000"/>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16646687"/>
                  </a:ext>
                </a:extLst>
              </a:tr>
              <a:tr h="257296">
                <a:tc>
                  <a:txBody>
                    <a:bodyPr/>
                    <a:lstStyle/>
                    <a:p>
                      <a:pPr algn="l" fontAlgn="b"/>
                      <a:endParaRPr lang="en-CA" sz="1400" b="0"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r>
                        <a:rPr lang="en-CA" sz="1400" b="1" u="none" strike="noStrike">
                          <a:effectLst/>
                          <a:latin typeface="+mn-lt"/>
                        </a:rPr>
                        <a:t> $   23,075 </a:t>
                      </a:r>
                      <a:endParaRPr lang="en-CA" sz="1400" b="1"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r>
                        <a:rPr lang="en-CA" sz="1400" b="1" u="none" strike="noStrike">
                          <a:effectLst/>
                          <a:latin typeface="+mn-lt"/>
                        </a:rPr>
                        <a:t> $              -   </a:t>
                      </a:r>
                      <a:endParaRPr lang="en-CA" sz="1400" b="1"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82482862"/>
                  </a:ext>
                </a:extLst>
              </a:tr>
              <a:tr h="275040">
                <a:tc>
                  <a:txBody>
                    <a:bodyPr/>
                    <a:lstStyle/>
                    <a:p>
                      <a:pPr algn="l" fontAlgn="b"/>
                      <a:r>
                        <a:rPr lang="en-CA" sz="1600" b="1" u="none" strike="noStrike">
                          <a:effectLst/>
                        </a:rPr>
                        <a:t>Social and Family Services</a:t>
                      </a:r>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44670339"/>
                  </a:ext>
                </a:extLst>
              </a:tr>
              <a:tr h="257296">
                <a:tc>
                  <a:txBody>
                    <a:bodyPr/>
                    <a:lstStyle/>
                    <a:p>
                      <a:pPr algn="l" fontAlgn="b"/>
                      <a:r>
                        <a:rPr lang="en-CA" sz="1400" u="none" strike="noStrike">
                          <a:effectLst/>
                        </a:rPr>
                        <a:t>Social and family services (DSB) – levy increase</a:t>
                      </a:r>
                      <a:endParaRPr lang="en-CA" sz="1400" b="0" i="0" u="none" strike="noStrike">
                        <a:solidFill>
                          <a:srgbClr val="000000"/>
                        </a:solidFill>
                        <a:effectLst/>
                        <a:latin typeface="Times New Roman" panose="02020603050405020304" pitchFamily="18" charset="0"/>
                      </a:endParaRP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u="none" strike="noStrike">
                          <a:solidFill>
                            <a:schemeClr val="tx1"/>
                          </a:solidFill>
                          <a:effectLst/>
                        </a:rPr>
                        <a:t>$       8,258 </a:t>
                      </a:r>
                      <a:endParaRPr lang="en-CA" sz="1400" b="0" i="0" u="none" strike="noStrike">
                        <a:solidFill>
                          <a:schemeClr val="tx1"/>
                        </a:solidFill>
                        <a:effectLst/>
                        <a:latin typeface="Times New Roman" panose="02020603050405020304" pitchFamily="18" charset="0"/>
                      </a:endParaRP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lang="en-CA" sz="1400" b="1" u="none" strike="noStrike">
                          <a:effectLst/>
                        </a:rPr>
                        <a:t> $              -   </a:t>
                      </a:r>
                      <a:endParaRPr lang="en-CA" sz="1400" b="1" i="0" u="none" strike="noStrike">
                        <a:solidFill>
                          <a:srgbClr val="000000"/>
                        </a:solidFill>
                        <a:effectLst/>
                        <a:latin typeface="Times New Roman" panose="02020603050405020304" pitchFamily="18" charset="0"/>
                      </a:endParaRP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5203633"/>
                  </a:ext>
                </a:extLst>
              </a:tr>
              <a:tr h="257296">
                <a:tc>
                  <a:txBody>
                    <a:bodyPr/>
                    <a:lstStyle/>
                    <a:p>
                      <a:pPr algn="l" fontAlgn="b"/>
                      <a:r>
                        <a:rPr lang="en-CA" sz="1600" b="1" u="none" strike="noStrike" kern="1200">
                          <a:solidFill>
                            <a:schemeClr val="tx1"/>
                          </a:solidFill>
                          <a:effectLst/>
                          <a:latin typeface="+mn-lt"/>
                          <a:ea typeface="+mn-ea"/>
                          <a:cs typeface="+mn-cs"/>
                        </a:rPr>
                        <a:t>Total Health and Social Services </a:t>
                      </a:r>
                    </a:p>
                  </a:txBody>
                  <a:tcPr marL="0" marR="0" marT="0" marB="0" anchor="b">
                    <a:lnT w="12700" cap="flat" cmpd="sng" algn="ctr">
                      <a:solidFill>
                        <a:schemeClr val="tx1"/>
                      </a:solidFill>
                      <a:prstDash val="solid"/>
                      <a:round/>
                      <a:headEnd type="none" w="med" len="med"/>
                      <a:tailEnd type="none" w="med" len="med"/>
                    </a:lnT>
                  </a:tcPr>
                </a:tc>
                <a:tc>
                  <a:txBody>
                    <a:bodyPr/>
                    <a:lstStyle/>
                    <a:p>
                      <a:pPr marL="0" algn="r" defTabSz="457200" rtl="0" eaLnBrk="1" fontAlgn="b" latinLnBrk="0" hangingPunct="1"/>
                      <a:r>
                        <a:rPr lang="en-CA" sz="1400" b="1" u="none" strike="noStrike" kern="1200">
                          <a:solidFill>
                            <a:schemeClr val="tx1"/>
                          </a:solidFill>
                          <a:effectLst/>
                          <a:latin typeface="+mn-lt"/>
                          <a:ea typeface="+mn-ea"/>
                          <a:cs typeface="+mn-cs"/>
                        </a:rPr>
                        <a:t>  $     31,333</a:t>
                      </a:r>
                    </a:p>
                  </a:txBody>
                  <a:tcPr marL="0" marR="0" marT="0" marB="0" anchor="b">
                    <a:lnT w="12700" cap="flat" cmpd="sng" algn="ctr">
                      <a:solidFill>
                        <a:schemeClr val="tx1"/>
                      </a:solidFill>
                      <a:prstDash val="solid"/>
                      <a:round/>
                      <a:headEnd type="none" w="med" len="med"/>
                      <a:tailEnd type="none" w="med" len="med"/>
                    </a:lnT>
                  </a:tcPr>
                </a:tc>
                <a:tc>
                  <a:txBody>
                    <a:bodyPr/>
                    <a:lstStyle/>
                    <a:p>
                      <a:pPr marL="0" algn="r" defTabSz="457200" rtl="0" eaLnBrk="1" fontAlgn="b" latinLnBrk="0" hangingPunct="1"/>
                      <a:r>
                        <a:rPr lang="en-CA" sz="1400" b="1" u="none" strike="noStrike" kern="1200">
                          <a:solidFill>
                            <a:schemeClr val="tx1"/>
                          </a:solidFill>
                          <a:effectLst/>
                          <a:latin typeface="+mn-lt"/>
                          <a:ea typeface="+mn-ea"/>
                          <a:cs typeface="+mn-cs"/>
                        </a:rPr>
                        <a:t>$              -            </a:t>
                      </a:r>
                    </a:p>
                  </a:txBody>
                  <a:tcPr marL="0" marR="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614642457"/>
                  </a:ext>
                </a:extLst>
              </a:tr>
            </a:tbl>
          </a:graphicData>
        </a:graphic>
      </p:graphicFrame>
      <p:sp>
        <p:nvSpPr>
          <p:cNvPr id="4" name="Slide Number Placeholder 3">
            <a:extLst>
              <a:ext uri="{FF2B5EF4-FFF2-40B4-BE49-F238E27FC236}">
                <a16:creationId xmlns:a16="http://schemas.microsoft.com/office/drawing/2014/main" id="{36F16C5C-F515-4308-B391-ABC1F92CA1F9}"/>
              </a:ext>
            </a:extLst>
          </p:cNvPr>
          <p:cNvSpPr>
            <a:spLocks noGrp="1"/>
          </p:cNvSpPr>
          <p:nvPr>
            <p:ph type="sldNum" sz="quarter" idx="12"/>
          </p:nvPr>
        </p:nvSpPr>
        <p:spPr/>
        <p:txBody>
          <a:bodyPr/>
          <a:lstStyle/>
          <a:p>
            <a:fld id="{FAD5A89B-59BD-4EDC-A447-9FF491837F86}" type="slidenum">
              <a:rPr lang="en-US" smtClean="0"/>
              <a:t>15</a:t>
            </a:fld>
            <a:endParaRPr lang="en-US"/>
          </a:p>
        </p:txBody>
      </p:sp>
    </p:spTree>
    <p:extLst>
      <p:ext uri="{BB962C8B-B14F-4D97-AF65-F5344CB8AC3E}">
        <p14:creationId xmlns:p14="http://schemas.microsoft.com/office/powerpoint/2010/main" val="1490653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3A1F1-1AE2-451C-B9A4-C3735864BD42}"/>
              </a:ext>
            </a:extLst>
          </p:cNvPr>
          <p:cNvSpPr>
            <a:spLocks noGrp="1"/>
          </p:cNvSpPr>
          <p:nvPr>
            <p:ph type="title"/>
          </p:nvPr>
        </p:nvSpPr>
        <p:spPr/>
        <p:txBody>
          <a:bodyPr/>
          <a:lstStyle/>
          <a:p>
            <a:r>
              <a:rPr lang="en-CA"/>
              <a:t>Recreation &amp; Cultural Services</a:t>
            </a:r>
            <a:br>
              <a:rPr lang="en-CA"/>
            </a:br>
            <a:r>
              <a:rPr lang="en-CA"/>
              <a:t>Changes in the 2022 Draft budget </a:t>
            </a:r>
          </a:p>
        </p:txBody>
      </p:sp>
      <p:sp>
        <p:nvSpPr>
          <p:cNvPr id="4" name="Slide Number Placeholder 3">
            <a:extLst>
              <a:ext uri="{FF2B5EF4-FFF2-40B4-BE49-F238E27FC236}">
                <a16:creationId xmlns:a16="http://schemas.microsoft.com/office/drawing/2014/main" id="{D300270B-CE70-45D0-A67A-3C2DE1B1BDC2}"/>
              </a:ext>
            </a:extLst>
          </p:cNvPr>
          <p:cNvSpPr>
            <a:spLocks noGrp="1"/>
          </p:cNvSpPr>
          <p:nvPr>
            <p:ph type="sldNum" sz="quarter" idx="12"/>
          </p:nvPr>
        </p:nvSpPr>
        <p:spPr/>
        <p:txBody>
          <a:bodyPr/>
          <a:lstStyle/>
          <a:p>
            <a:fld id="{FAD5A89B-59BD-4EDC-A447-9FF491837F86}" type="slidenum">
              <a:rPr lang="en-US" smtClean="0"/>
              <a:t>16</a:t>
            </a:fld>
            <a:endParaRPr lang="en-US"/>
          </a:p>
        </p:txBody>
      </p:sp>
      <p:graphicFrame>
        <p:nvGraphicFramePr>
          <p:cNvPr id="8" name="Content Placeholder 7">
            <a:extLst>
              <a:ext uri="{FF2B5EF4-FFF2-40B4-BE49-F238E27FC236}">
                <a16:creationId xmlns:a16="http://schemas.microsoft.com/office/drawing/2014/main" id="{5250DED4-9186-4229-8388-6AB2D1406896}"/>
              </a:ext>
            </a:extLst>
          </p:cNvPr>
          <p:cNvGraphicFramePr>
            <a:graphicFrameLocks noGrp="1"/>
          </p:cNvGraphicFramePr>
          <p:nvPr>
            <p:ph idx="1"/>
            <p:extLst>
              <p:ext uri="{D42A27DB-BD31-4B8C-83A1-F6EECF244321}">
                <p14:modId xmlns:p14="http://schemas.microsoft.com/office/powerpoint/2010/main" val="845281102"/>
              </p:ext>
            </p:extLst>
          </p:nvPr>
        </p:nvGraphicFramePr>
        <p:xfrm>
          <a:off x="461639" y="1890944"/>
          <a:ext cx="8229600" cy="1985037"/>
        </p:xfrm>
        <a:graphic>
          <a:graphicData uri="http://schemas.openxmlformats.org/drawingml/2006/table">
            <a:tbl>
              <a:tblPr>
                <a:tableStyleId>{2D5ABB26-0587-4C30-8999-92F81FD0307C}</a:tableStyleId>
              </a:tblPr>
              <a:tblGrid>
                <a:gridCol w="5472150">
                  <a:extLst>
                    <a:ext uri="{9D8B030D-6E8A-4147-A177-3AD203B41FA5}">
                      <a16:colId xmlns:a16="http://schemas.microsoft.com/office/drawing/2014/main" val="58541188"/>
                    </a:ext>
                  </a:extLst>
                </a:gridCol>
                <a:gridCol w="1325287">
                  <a:extLst>
                    <a:ext uri="{9D8B030D-6E8A-4147-A177-3AD203B41FA5}">
                      <a16:colId xmlns:a16="http://schemas.microsoft.com/office/drawing/2014/main" val="2271775576"/>
                    </a:ext>
                  </a:extLst>
                </a:gridCol>
                <a:gridCol w="1432163">
                  <a:extLst>
                    <a:ext uri="{9D8B030D-6E8A-4147-A177-3AD203B41FA5}">
                      <a16:colId xmlns:a16="http://schemas.microsoft.com/office/drawing/2014/main" val="2293079119"/>
                    </a:ext>
                  </a:extLst>
                </a:gridCol>
              </a:tblGrid>
              <a:tr h="274946">
                <a:tc>
                  <a:txBody>
                    <a:bodyPr/>
                    <a:lstStyle/>
                    <a:p>
                      <a:pPr algn="l" fontAlgn="b"/>
                      <a:r>
                        <a:rPr lang="en-CA" sz="1600" b="1" u="none" strike="noStrike">
                          <a:effectLst/>
                        </a:rPr>
                        <a:t>Recreation and Cultural Services</a:t>
                      </a:r>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600" b="1" u="none" strike="noStrike">
                          <a:effectLst/>
                        </a:rPr>
                        <a:t> Expenses  </a:t>
                      </a:r>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600" b="1" u="none" strike="noStrike">
                          <a:effectLst/>
                        </a:rPr>
                        <a:t> Revenues </a:t>
                      </a:r>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8764297"/>
                  </a:ext>
                </a:extLst>
              </a:tr>
              <a:tr h="204086">
                <a:tc>
                  <a:txBody>
                    <a:bodyPr/>
                    <a:lstStyle/>
                    <a:p>
                      <a:pPr algn="l" fontAlgn="b">
                        <a:buClr>
                          <a:schemeClr val="accent2"/>
                        </a:buClr>
                        <a:buSzPts val="1100"/>
                        <a:buFont typeface="Times New Roman" panose="02020603050405020304" pitchFamily="18" charset="0"/>
                        <a:buNone/>
                      </a:pPr>
                      <a:r>
                        <a:rPr lang="en-CA" sz="1400" u="none" strike="noStrike" kern="1200">
                          <a:solidFill>
                            <a:schemeClr val="tx1"/>
                          </a:solidFill>
                          <a:effectLst/>
                          <a:latin typeface="+mn-lt"/>
                          <a:ea typeface="+mn-ea"/>
                          <a:cs typeface="+mn-cs"/>
                        </a:rPr>
                        <a:t>Funding for rehabilitation of Alban Community Centre (multi-year project)</a:t>
                      </a:r>
                    </a:p>
                  </a:txBody>
                  <a:tcPr marL="0" marR="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endParaRPr lang="en-CA" sz="1400" b="0"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r>
                        <a:rPr lang="en-CA" sz="1400" b="0" i="0" u="none" strike="noStrike">
                          <a:solidFill>
                            <a:srgbClr val="000000"/>
                          </a:solidFill>
                          <a:effectLst/>
                          <a:latin typeface="+mn-lt"/>
                        </a:rPr>
                        <a:t>$     361,928</a:t>
                      </a:r>
                    </a:p>
                  </a:txBody>
                  <a:tcPr marL="0" marR="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90407824"/>
                  </a:ext>
                </a:extLst>
              </a:tr>
              <a:tr h="289305">
                <a:tc>
                  <a:txBody>
                    <a:bodyPr/>
                    <a:lstStyle/>
                    <a:p>
                      <a:pPr algn="l" fontAlgn="b">
                        <a:buClr>
                          <a:schemeClr val="accent2"/>
                        </a:buClr>
                        <a:buSzPts val="1100"/>
                        <a:buFont typeface="Times New Roman" panose="02020603050405020304" pitchFamily="18" charset="0"/>
                        <a:buNone/>
                      </a:pPr>
                      <a:r>
                        <a:rPr lang="en-US" sz="1400" u="none" strike="noStrike" kern="1200">
                          <a:solidFill>
                            <a:schemeClr val="tx1"/>
                          </a:solidFill>
                          <a:effectLst/>
                          <a:latin typeface="+mn-lt"/>
                          <a:ea typeface="+mn-ea"/>
                          <a:cs typeface="+mn-cs"/>
                        </a:rPr>
                        <a:t>Donations received for musical instruments in Alban</a:t>
                      </a:r>
                      <a:endParaRPr lang="en-CA" sz="1400" u="none" strike="noStrike" kern="1200">
                        <a:solidFill>
                          <a:schemeClr val="tx1"/>
                        </a:solidFill>
                        <a:effectLst/>
                        <a:latin typeface="+mn-lt"/>
                        <a:ea typeface="+mn-ea"/>
                        <a:cs typeface="+mn-cs"/>
                      </a:endParaRPr>
                    </a:p>
                  </a:txBody>
                  <a:tcPr marL="0" marR="0" marT="0"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b"/>
                      <a:endParaRPr lang="en-CA" sz="1400" b="0" i="0" u="none" strike="noStrike">
                        <a:solidFill>
                          <a:srgbClr val="000000"/>
                        </a:solidFill>
                        <a:effectLst/>
                        <a:latin typeface="Times New Roman" panose="02020603050405020304" pitchFamily="18" charset="0"/>
                      </a:endParaRPr>
                    </a:p>
                  </a:txBody>
                  <a:tcPr marL="0" marR="0" marT="0"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b"/>
                      <a:r>
                        <a:rPr lang="en-CA" sz="1400" u="none" strike="noStrike">
                          <a:effectLst/>
                        </a:rPr>
                        <a:t>        24,400</a:t>
                      </a:r>
                      <a:endParaRPr lang="en-CA" sz="1400" b="0" i="0" u="none" strike="noStrike">
                        <a:solidFill>
                          <a:srgbClr val="000000"/>
                        </a:solidFill>
                        <a:effectLst/>
                        <a:latin typeface="Times New Roman" panose="02020603050405020304" pitchFamily="18" charset="0"/>
                      </a:endParaRPr>
                    </a:p>
                  </a:txBody>
                  <a:tcPr marL="0" marR="0" marT="0"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3207205008"/>
                  </a:ext>
                </a:extLst>
              </a:tr>
              <a:tr h="266290">
                <a:tc>
                  <a:txBody>
                    <a:bodyPr/>
                    <a:lstStyle/>
                    <a:p>
                      <a:pPr algn="l" fontAlgn="b"/>
                      <a:r>
                        <a:rPr lang="en-US" sz="1400" b="0" i="0" u="none" strike="noStrike">
                          <a:solidFill>
                            <a:srgbClr val="000000"/>
                          </a:solidFill>
                          <a:effectLst/>
                          <a:latin typeface="+mn-lt"/>
                        </a:rPr>
                        <a:t>Projects deferred from 2021 included in 2022 capital budget (outdoor musical instruments, sound equipment and swing set)</a:t>
                      </a:r>
                    </a:p>
                  </a:txBody>
                  <a:tcPr marL="0" marR="0" marT="0" marB="0" anchor="b">
                    <a:lnT>
                      <a:noFill/>
                    </a:lnT>
                    <a:lnB>
                      <a:noFill/>
                    </a:lnB>
                  </a:tcPr>
                </a:tc>
                <a:tc>
                  <a:txBody>
                    <a:bodyPr/>
                    <a:lstStyle/>
                    <a:p>
                      <a:pPr algn="r" fontAlgn="b"/>
                      <a:r>
                        <a:rPr lang="en-CA" sz="1400" b="0" i="0" u="none" strike="noStrike">
                          <a:solidFill>
                            <a:srgbClr val="FF0000"/>
                          </a:solidFill>
                          <a:effectLst/>
                          <a:latin typeface="+mn-lt"/>
                        </a:rPr>
                        <a:t>-$     20,000</a:t>
                      </a:r>
                    </a:p>
                  </a:txBody>
                  <a:tcPr marL="0" marR="0" marT="0" marB="0" anchor="b">
                    <a:lnT>
                      <a:noFill/>
                    </a:lnT>
                    <a:lnB>
                      <a:noFill/>
                    </a:lnB>
                  </a:tcPr>
                </a:tc>
                <a:tc>
                  <a:txBody>
                    <a:bodyPr/>
                    <a:lstStyle/>
                    <a:p>
                      <a:pPr algn="r" fontAlgn="b"/>
                      <a:endParaRPr lang="en-CA" sz="1400" b="0" i="0" u="none" strike="noStrike">
                        <a:solidFill>
                          <a:srgbClr val="000000"/>
                        </a:solidFill>
                        <a:effectLst/>
                        <a:latin typeface="+mn-lt"/>
                      </a:endParaRPr>
                    </a:p>
                  </a:txBody>
                  <a:tcPr marL="0" marR="0" marT="0" marB="0" anchor="b">
                    <a:lnT>
                      <a:noFill/>
                    </a:lnT>
                    <a:lnB>
                      <a:noFill/>
                    </a:lnB>
                  </a:tcPr>
                </a:tc>
                <a:extLst>
                  <a:ext uri="{0D108BD9-81ED-4DB2-BD59-A6C34878D82A}">
                    <a16:rowId xmlns:a16="http://schemas.microsoft.com/office/drawing/2014/main" val="2193754350"/>
                  </a:ext>
                </a:extLst>
              </a:tr>
              <a:tr h="266290">
                <a:tc>
                  <a:txBody>
                    <a:bodyPr/>
                    <a:lstStyle/>
                    <a:p>
                      <a:pPr algn="l" fontAlgn="b"/>
                      <a:r>
                        <a:rPr lang="en-US" sz="1400" u="none" strike="noStrike">
                          <a:effectLst/>
                        </a:rPr>
                        <a:t>Maintenance for ballfield players’ benches, Alban park and murals</a:t>
                      </a:r>
                      <a:endParaRPr lang="en-US" sz="1400" b="0" i="0" u="none" strike="noStrike">
                        <a:solidFill>
                          <a:srgbClr val="000000"/>
                        </a:solidFill>
                        <a:effectLst/>
                        <a:latin typeface="Times New Roman" panose="02020603050405020304" pitchFamily="18" charset="0"/>
                      </a:endParaRPr>
                    </a:p>
                  </a:txBody>
                  <a:tcPr marL="0" marR="0" marT="0" marB="0" anchor="b">
                    <a:lnT>
                      <a:noFill/>
                    </a:lnT>
                  </a:tcPr>
                </a:tc>
                <a:tc>
                  <a:txBody>
                    <a:bodyPr/>
                    <a:lstStyle/>
                    <a:p>
                      <a:pPr algn="r" fontAlgn="b"/>
                      <a:r>
                        <a:rPr lang="en-CA" sz="1400" u="none" strike="noStrike">
                          <a:effectLst/>
                        </a:rPr>
                        <a:t>20,000</a:t>
                      </a:r>
                      <a:endParaRPr lang="en-CA" sz="1400" b="0" i="0" u="none" strike="noStrike">
                        <a:solidFill>
                          <a:srgbClr val="000000"/>
                        </a:solidFill>
                        <a:effectLst/>
                        <a:latin typeface="Times New Roman" panose="02020603050405020304" pitchFamily="18" charset="0"/>
                      </a:endParaRPr>
                    </a:p>
                  </a:txBody>
                  <a:tcPr marL="0" marR="0" marT="0" marB="0" anchor="b">
                    <a:lnT>
                      <a:noFill/>
                    </a:lnT>
                  </a:tcPr>
                </a:tc>
                <a:tc>
                  <a:txBody>
                    <a:bodyPr/>
                    <a:lstStyle/>
                    <a:p>
                      <a:pPr algn="r" fontAlgn="b"/>
                      <a:endParaRPr lang="en-CA" sz="1400" b="0" i="0" u="none" strike="noStrike">
                        <a:solidFill>
                          <a:srgbClr val="000000"/>
                        </a:solidFill>
                        <a:effectLst/>
                        <a:latin typeface="Times New Roman" panose="02020603050405020304" pitchFamily="18" charset="0"/>
                      </a:endParaRPr>
                    </a:p>
                  </a:txBody>
                  <a:tcPr marL="0" marR="0" marT="0" marB="0" anchor="b">
                    <a:lnT>
                      <a:noFill/>
                    </a:lnT>
                  </a:tcPr>
                </a:tc>
                <a:extLst>
                  <a:ext uri="{0D108BD9-81ED-4DB2-BD59-A6C34878D82A}">
                    <a16:rowId xmlns:a16="http://schemas.microsoft.com/office/drawing/2014/main" val="2078558522"/>
                  </a:ext>
                </a:extLst>
              </a:tr>
              <a:tr h="257208">
                <a:tc>
                  <a:txBody>
                    <a:bodyPr/>
                    <a:lstStyle/>
                    <a:p>
                      <a:pPr algn="l" fontAlgn="b"/>
                      <a:r>
                        <a:rPr lang="en-CA" sz="1400" b="0" i="0" u="none" strike="noStrike">
                          <a:solidFill>
                            <a:srgbClr val="000000"/>
                          </a:solidFill>
                          <a:effectLst/>
                          <a:latin typeface="+mn-lt"/>
                        </a:rPr>
                        <a:t>Other</a:t>
                      </a: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FF0000"/>
                          </a:solidFill>
                          <a:effectLst/>
                          <a:latin typeface="+mn-lt"/>
                        </a:rPr>
                        <a:t>-          5,987</a:t>
                      </a: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FF0000"/>
                          </a:solidFill>
                          <a:effectLst/>
                          <a:latin typeface="+mn-lt"/>
                        </a:rPr>
                        <a:t>-          3,940</a:t>
                      </a: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0370212"/>
                  </a:ext>
                </a:extLst>
              </a:tr>
              <a:tr h="257208">
                <a:tc>
                  <a:txBody>
                    <a:bodyPr/>
                    <a:lstStyle/>
                    <a:p>
                      <a:pPr algn="l" fontAlgn="b"/>
                      <a:r>
                        <a:rPr lang="en-CA" sz="1400" b="1" i="0" u="none" strike="noStrike">
                          <a:solidFill>
                            <a:srgbClr val="000000"/>
                          </a:solidFill>
                          <a:effectLst/>
                          <a:latin typeface="Calibri" panose="020F0502020204030204" pitchFamily="34" charset="0"/>
                        </a:rPr>
                        <a:t>Total Recreation and Cultural Services </a:t>
                      </a: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r>
                        <a:rPr lang="en-CA" sz="1400" b="1" u="none" strike="noStrike">
                          <a:solidFill>
                            <a:srgbClr val="FF0000"/>
                          </a:solidFill>
                          <a:effectLst/>
                        </a:rPr>
                        <a:t> -$        5,987    </a:t>
                      </a:r>
                      <a:endParaRPr lang="en-CA" sz="1400" b="1" i="0" u="none" strike="noStrike">
                        <a:solidFill>
                          <a:srgbClr val="FF0000"/>
                        </a:solidFill>
                        <a:effectLst/>
                        <a:latin typeface="Times New Roman" panose="02020603050405020304" pitchFamily="18" charset="0"/>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r>
                        <a:rPr lang="en-CA" sz="1400" b="1" u="none" strike="noStrike">
                          <a:effectLst/>
                        </a:rPr>
                        <a:t> $     382,388</a:t>
                      </a:r>
                      <a:endParaRPr lang="en-CA" sz="1400" b="1" i="0" u="none" strike="noStrike">
                        <a:solidFill>
                          <a:srgbClr val="000000"/>
                        </a:solidFill>
                        <a:effectLst/>
                        <a:latin typeface="Times New Roman" panose="02020603050405020304" pitchFamily="18" charset="0"/>
                      </a:endParaRPr>
                    </a:p>
                  </a:txBody>
                  <a:tcPr marL="0" marR="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45142067"/>
                  </a:ext>
                </a:extLst>
              </a:tr>
            </a:tbl>
          </a:graphicData>
        </a:graphic>
      </p:graphicFrame>
    </p:spTree>
    <p:extLst>
      <p:ext uri="{BB962C8B-B14F-4D97-AF65-F5344CB8AC3E}">
        <p14:creationId xmlns:p14="http://schemas.microsoft.com/office/powerpoint/2010/main" val="476404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E8E38-F8C1-4E31-9306-44D319653124}"/>
              </a:ext>
            </a:extLst>
          </p:cNvPr>
          <p:cNvSpPr>
            <a:spLocks noGrp="1"/>
          </p:cNvSpPr>
          <p:nvPr>
            <p:ph type="title"/>
          </p:nvPr>
        </p:nvSpPr>
        <p:spPr/>
        <p:txBody>
          <a:bodyPr/>
          <a:lstStyle/>
          <a:p>
            <a:r>
              <a:rPr lang="en-CA"/>
              <a:t>Planning &amp; Development </a:t>
            </a:r>
            <a:br>
              <a:rPr lang="en-CA"/>
            </a:br>
            <a:r>
              <a:rPr lang="en-CA"/>
              <a:t>Changes in the 2022 Draft budget </a:t>
            </a:r>
          </a:p>
        </p:txBody>
      </p:sp>
      <p:sp>
        <p:nvSpPr>
          <p:cNvPr id="4" name="Slide Number Placeholder 3">
            <a:extLst>
              <a:ext uri="{FF2B5EF4-FFF2-40B4-BE49-F238E27FC236}">
                <a16:creationId xmlns:a16="http://schemas.microsoft.com/office/drawing/2014/main" id="{CE99141E-41C0-4571-98AC-A320DF63032E}"/>
              </a:ext>
            </a:extLst>
          </p:cNvPr>
          <p:cNvSpPr>
            <a:spLocks noGrp="1"/>
          </p:cNvSpPr>
          <p:nvPr>
            <p:ph type="sldNum" sz="quarter" idx="12"/>
          </p:nvPr>
        </p:nvSpPr>
        <p:spPr/>
        <p:txBody>
          <a:bodyPr/>
          <a:lstStyle/>
          <a:p>
            <a:fld id="{FAD5A89B-59BD-4EDC-A447-9FF491837F86}" type="slidenum">
              <a:rPr lang="en-US" smtClean="0"/>
              <a:t>17</a:t>
            </a:fld>
            <a:endParaRPr lang="en-US"/>
          </a:p>
        </p:txBody>
      </p:sp>
      <p:graphicFrame>
        <p:nvGraphicFramePr>
          <p:cNvPr id="7" name="Content Placeholder 6">
            <a:extLst>
              <a:ext uri="{FF2B5EF4-FFF2-40B4-BE49-F238E27FC236}">
                <a16:creationId xmlns:a16="http://schemas.microsoft.com/office/drawing/2014/main" id="{27A027E9-6341-4A3A-85C7-088AFA4CDDF0}"/>
              </a:ext>
            </a:extLst>
          </p:cNvPr>
          <p:cNvGraphicFramePr>
            <a:graphicFrameLocks noGrp="1"/>
          </p:cNvGraphicFramePr>
          <p:nvPr>
            <p:ph idx="1"/>
            <p:extLst>
              <p:ext uri="{D42A27DB-BD31-4B8C-83A1-F6EECF244321}">
                <p14:modId xmlns:p14="http://schemas.microsoft.com/office/powerpoint/2010/main" val="2628543616"/>
              </p:ext>
            </p:extLst>
          </p:nvPr>
        </p:nvGraphicFramePr>
        <p:xfrm>
          <a:off x="483833" y="1908699"/>
          <a:ext cx="8189649" cy="964355"/>
        </p:xfrm>
        <a:graphic>
          <a:graphicData uri="http://schemas.openxmlformats.org/drawingml/2006/table">
            <a:tbl>
              <a:tblPr>
                <a:tableStyleId>{2D5ABB26-0587-4C30-8999-92F81FD0307C}</a:tableStyleId>
              </a:tblPr>
              <a:tblGrid>
                <a:gridCol w="5445584">
                  <a:extLst>
                    <a:ext uri="{9D8B030D-6E8A-4147-A177-3AD203B41FA5}">
                      <a16:colId xmlns:a16="http://schemas.microsoft.com/office/drawing/2014/main" val="2974993671"/>
                    </a:ext>
                  </a:extLst>
                </a:gridCol>
                <a:gridCol w="1318853">
                  <a:extLst>
                    <a:ext uri="{9D8B030D-6E8A-4147-A177-3AD203B41FA5}">
                      <a16:colId xmlns:a16="http://schemas.microsoft.com/office/drawing/2014/main" val="29773490"/>
                    </a:ext>
                  </a:extLst>
                </a:gridCol>
                <a:gridCol w="1425212">
                  <a:extLst>
                    <a:ext uri="{9D8B030D-6E8A-4147-A177-3AD203B41FA5}">
                      <a16:colId xmlns:a16="http://schemas.microsoft.com/office/drawing/2014/main" val="1937349241"/>
                    </a:ext>
                  </a:extLst>
                </a:gridCol>
              </a:tblGrid>
              <a:tr h="335899">
                <a:tc>
                  <a:txBody>
                    <a:bodyPr/>
                    <a:lstStyle/>
                    <a:p>
                      <a:pPr algn="l" fontAlgn="b"/>
                      <a:r>
                        <a:rPr lang="en-CA" sz="1600" b="1" u="none" strike="noStrike">
                          <a:effectLst/>
                        </a:rPr>
                        <a:t>Planning and Development</a:t>
                      </a:r>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ctr" fontAlgn="b"/>
                      <a:r>
                        <a:rPr lang="en-CA" sz="1600" b="1" u="none" strike="noStrike">
                          <a:effectLst/>
                        </a:rPr>
                        <a:t> Expenses  </a:t>
                      </a:r>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ctr" fontAlgn="b"/>
                      <a:r>
                        <a:rPr lang="en-CA" sz="1600" b="1" u="none" strike="noStrike">
                          <a:effectLst/>
                        </a:rPr>
                        <a:t> Revenues </a:t>
                      </a:r>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7233672"/>
                  </a:ext>
                </a:extLst>
              </a:tr>
              <a:tr h="314228">
                <a:tc>
                  <a:txBody>
                    <a:bodyPr/>
                    <a:lstStyle/>
                    <a:p>
                      <a:pPr algn="l" fontAlgn="b"/>
                      <a:r>
                        <a:rPr lang="en-CA" sz="1400" b="0" i="0" u="none" strike="noStrike">
                          <a:solidFill>
                            <a:srgbClr val="000000"/>
                          </a:solidFill>
                          <a:effectLst/>
                          <a:latin typeface="+mn-lt"/>
                        </a:rPr>
                        <a:t>Other</a:t>
                      </a: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lang="en-CA" sz="1400" b="0" i="0" u="none" strike="noStrike">
                          <a:solidFill>
                            <a:srgbClr val="FF0000"/>
                          </a:solidFill>
                          <a:effectLst/>
                          <a:latin typeface="+mn-lt"/>
                        </a:rPr>
                        <a:t>-$            2,394</a:t>
                      </a:r>
                      <a:endParaRPr lang="en-CA" sz="1400" b="0" i="0" u="none" strike="noStrike">
                        <a:solidFill>
                          <a:srgbClr val="C00000"/>
                        </a:solidFill>
                        <a:effectLst/>
                        <a:latin typeface="+mn-lt"/>
                      </a:endParaRP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lang="en-CA" sz="1400" b="0" i="0" u="none" strike="noStrike">
                          <a:solidFill>
                            <a:schemeClr val="tx1"/>
                          </a:solidFill>
                          <a:effectLst/>
                          <a:latin typeface="+mn-lt"/>
                        </a:rPr>
                        <a:t>$                     -</a:t>
                      </a: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8734257"/>
                  </a:ext>
                </a:extLst>
              </a:tr>
              <a:tr h="314228">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CA" sz="1400" b="1" i="0" u="none" strike="noStrike">
                          <a:solidFill>
                            <a:srgbClr val="000000"/>
                          </a:solidFill>
                          <a:effectLst/>
                          <a:latin typeface="Calibri" panose="020F0502020204030204" pitchFamily="34" charset="0"/>
                        </a:rPr>
                        <a:t>Total Planning and Development</a:t>
                      </a:r>
                    </a:p>
                  </a:txBody>
                  <a:tcPr marL="0" marR="0" marT="0" marB="0" anchor="b">
                    <a:lnT w="12700" cap="flat" cmpd="sng" algn="ctr">
                      <a:solidFill>
                        <a:schemeClr val="tx1"/>
                      </a:solidFill>
                      <a:prstDash val="solid"/>
                      <a:round/>
                      <a:headEnd type="none" w="med" len="med"/>
                      <a:tailEnd type="none" w="med" len="med"/>
                    </a:lnT>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lang="en-CA" sz="1400" b="1" i="0" u="none" strike="noStrike">
                          <a:solidFill>
                            <a:srgbClr val="FF0000"/>
                          </a:solidFill>
                          <a:effectLst/>
                          <a:latin typeface="+mn-lt"/>
                        </a:rPr>
                        <a:t>-$            2,394</a:t>
                      </a:r>
                      <a:endParaRPr lang="en-CA" sz="1400" b="1" i="0" u="none" strike="noStrike">
                        <a:solidFill>
                          <a:srgbClr val="C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lang="en-CA" sz="1400" b="1" i="0" u="none" strike="noStrike">
                          <a:solidFill>
                            <a:schemeClr val="tx1"/>
                          </a:solidFill>
                          <a:effectLst/>
                          <a:latin typeface="+mn-lt"/>
                        </a:rPr>
                        <a:t>$                     -</a:t>
                      </a:r>
                    </a:p>
                  </a:txBody>
                  <a:tcPr marL="0" marR="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91046424"/>
                  </a:ext>
                </a:extLst>
              </a:tr>
            </a:tbl>
          </a:graphicData>
        </a:graphic>
      </p:graphicFrame>
    </p:spTree>
    <p:extLst>
      <p:ext uri="{BB962C8B-B14F-4D97-AF65-F5344CB8AC3E}">
        <p14:creationId xmlns:p14="http://schemas.microsoft.com/office/powerpoint/2010/main" val="1774743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E8E38-F8C1-4E31-9306-44D319653124}"/>
              </a:ext>
            </a:extLst>
          </p:cNvPr>
          <p:cNvSpPr>
            <a:spLocks noGrp="1"/>
          </p:cNvSpPr>
          <p:nvPr>
            <p:ph type="title"/>
          </p:nvPr>
        </p:nvSpPr>
        <p:spPr/>
        <p:txBody>
          <a:bodyPr/>
          <a:lstStyle/>
          <a:p>
            <a:r>
              <a:rPr lang="en-CA"/>
              <a:t>TAXATION AND OPERATING GRANTS </a:t>
            </a:r>
            <a:br>
              <a:rPr lang="en-CA"/>
            </a:br>
            <a:r>
              <a:rPr lang="en-CA"/>
              <a:t>Changes in the 2022 Draft budget </a:t>
            </a:r>
          </a:p>
        </p:txBody>
      </p:sp>
      <p:sp>
        <p:nvSpPr>
          <p:cNvPr id="4" name="Slide Number Placeholder 3">
            <a:extLst>
              <a:ext uri="{FF2B5EF4-FFF2-40B4-BE49-F238E27FC236}">
                <a16:creationId xmlns:a16="http://schemas.microsoft.com/office/drawing/2014/main" id="{CE99141E-41C0-4571-98AC-A320DF63032E}"/>
              </a:ext>
            </a:extLst>
          </p:cNvPr>
          <p:cNvSpPr>
            <a:spLocks noGrp="1"/>
          </p:cNvSpPr>
          <p:nvPr>
            <p:ph type="sldNum" sz="quarter" idx="12"/>
          </p:nvPr>
        </p:nvSpPr>
        <p:spPr/>
        <p:txBody>
          <a:bodyPr/>
          <a:lstStyle/>
          <a:p>
            <a:fld id="{FAD5A89B-59BD-4EDC-A447-9FF491837F86}" type="slidenum">
              <a:rPr lang="en-US" smtClean="0"/>
              <a:t>18</a:t>
            </a:fld>
            <a:endParaRPr lang="en-US"/>
          </a:p>
        </p:txBody>
      </p:sp>
      <p:graphicFrame>
        <p:nvGraphicFramePr>
          <p:cNvPr id="7" name="Content Placeholder 6">
            <a:extLst>
              <a:ext uri="{FF2B5EF4-FFF2-40B4-BE49-F238E27FC236}">
                <a16:creationId xmlns:a16="http://schemas.microsoft.com/office/drawing/2014/main" id="{27A027E9-6341-4A3A-85C7-088AFA4CDDF0}"/>
              </a:ext>
            </a:extLst>
          </p:cNvPr>
          <p:cNvGraphicFramePr>
            <a:graphicFrameLocks noGrp="1"/>
          </p:cNvGraphicFramePr>
          <p:nvPr>
            <p:ph idx="1"/>
            <p:extLst>
              <p:ext uri="{D42A27DB-BD31-4B8C-83A1-F6EECF244321}">
                <p14:modId xmlns:p14="http://schemas.microsoft.com/office/powerpoint/2010/main" val="2470962971"/>
              </p:ext>
            </p:extLst>
          </p:nvPr>
        </p:nvGraphicFramePr>
        <p:xfrm>
          <a:off x="483833" y="1908699"/>
          <a:ext cx="8189649" cy="1076847"/>
        </p:xfrm>
        <a:graphic>
          <a:graphicData uri="http://schemas.openxmlformats.org/drawingml/2006/table">
            <a:tbl>
              <a:tblPr>
                <a:tableStyleId>{2D5ABB26-0587-4C30-8999-92F81FD0307C}</a:tableStyleId>
              </a:tblPr>
              <a:tblGrid>
                <a:gridCol w="5445584">
                  <a:extLst>
                    <a:ext uri="{9D8B030D-6E8A-4147-A177-3AD203B41FA5}">
                      <a16:colId xmlns:a16="http://schemas.microsoft.com/office/drawing/2014/main" val="2974993671"/>
                    </a:ext>
                  </a:extLst>
                </a:gridCol>
                <a:gridCol w="1318853">
                  <a:extLst>
                    <a:ext uri="{9D8B030D-6E8A-4147-A177-3AD203B41FA5}">
                      <a16:colId xmlns:a16="http://schemas.microsoft.com/office/drawing/2014/main" val="29773490"/>
                    </a:ext>
                  </a:extLst>
                </a:gridCol>
                <a:gridCol w="1425212">
                  <a:extLst>
                    <a:ext uri="{9D8B030D-6E8A-4147-A177-3AD203B41FA5}">
                      <a16:colId xmlns:a16="http://schemas.microsoft.com/office/drawing/2014/main" val="1937349241"/>
                    </a:ext>
                  </a:extLst>
                </a:gridCol>
              </a:tblGrid>
              <a:tr h="335899">
                <a:tc>
                  <a:txBody>
                    <a:bodyPr/>
                    <a:lstStyle/>
                    <a:p>
                      <a:pPr algn="l" fontAlgn="b"/>
                      <a:r>
                        <a:rPr lang="en-CA" sz="1600" b="1" i="0" u="none" strike="noStrike">
                          <a:solidFill>
                            <a:srgbClr val="000000"/>
                          </a:solidFill>
                          <a:effectLst/>
                          <a:latin typeface="+mn-lt"/>
                        </a:rPr>
                        <a:t>Taxation and Operating Grants</a:t>
                      </a:r>
                    </a:p>
                  </a:txBody>
                  <a:tcPr marL="0" marR="0" marT="0" marB="0" anchor="b">
                    <a:lnB w="12700" cap="flat" cmpd="sng" algn="ctr">
                      <a:solidFill>
                        <a:schemeClr val="tx1"/>
                      </a:solidFill>
                      <a:prstDash val="solid"/>
                      <a:round/>
                      <a:headEnd type="none" w="med" len="med"/>
                      <a:tailEnd type="none" w="med" len="med"/>
                    </a:lnB>
                  </a:tcPr>
                </a:tc>
                <a:tc>
                  <a:txBody>
                    <a:bodyPr/>
                    <a:lstStyle/>
                    <a:p>
                      <a:pPr algn="ctr" fontAlgn="b"/>
                      <a:r>
                        <a:rPr lang="en-CA" sz="1600" b="1" u="none" strike="noStrike">
                          <a:effectLst/>
                        </a:rPr>
                        <a:t> Expenses  </a:t>
                      </a:r>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ctr" fontAlgn="b"/>
                      <a:r>
                        <a:rPr lang="en-CA" sz="1600" b="1" u="none" strike="noStrike">
                          <a:effectLst/>
                        </a:rPr>
                        <a:t> Revenues </a:t>
                      </a:r>
                      <a:endParaRPr lang="en-CA" sz="1600" b="1" i="0"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7233672"/>
                  </a:ext>
                </a:extLst>
              </a:tr>
              <a:tr h="314228">
                <a:tc>
                  <a:txBody>
                    <a:bodyPr/>
                    <a:lstStyle/>
                    <a:p>
                      <a:pPr algn="l" fontAlgn="b"/>
                      <a:r>
                        <a:rPr lang="en-US" sz="1400" u="none" strike="noStrike">
                          <a:effectLst/>
                          <a:latin typeface="+mn-lt"/>
                        </a:rPr>
                        <a:t>Decrease in operating grant (OMPF)</a:t>
                      </a:r>
                      <a:endParaRPr lang="en-US" sz="1400" b="0"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CA" sz="1400" b="0" i="0" u="none" strike="noStrike">
                          <a:solidFill>
                            <a:srgbClr val="000000"/>
                          </a:solidFill>
                          <a:effectLst/>
                          <a:latin typeface="+mn-lt"/>
                        </a:rPr>
                        <a:t>  $                -</a:t>
                      </a: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CA" sz="1400" u="none" strike="noStrike">
                          <a:solidFill>
                            <a:srgbClr val="FF0000"/>
                          </a:solidFill>
                          <a:effectLst/>
                          <a:latin typeface="+mn-lt"/>
                        </a:rPr>
                        <a:t> -$         15,700 </a:t>
                      </a:r>
                      <a:endParaRPr lang="en-CA" sz="1400" b="0" i="0" u="none" strike="noStrike">
                        <a:solidFill>
                          <a:srgbClr val="FF0000"/>
                        </a:solidFill>
                        <a:effectLst/>
                        <a:latin typeface="+mn-lt"/>
                      </a:endParaRP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1456750"/>
                  </a:ext>
                </a:extLst>
              </a:tr>
              <a:tr h="314228">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endParaRPr lang="en-CA" sz="1400" b="1" i="0" u="none" strike="noStrike">
                        <a:solidFill>
                          <a:srgbClr val="000000"/>
                        </a:solidFill>
                        <a:effectLst/>
                        <a:latin typeface="Calibri" panose="020F0502020204030204" pitchFamily="34" charset="0"/>
                      </a:endParaRPr>
                    </a:p>
                    <a:p>
                      <a:pPr marL="0" marR="0" lvl="0" indent="0" algn="l" defTabSz="457200" rtl="0" eaLnBrk="1" fontAlgn="b" latinLnBrk="0" hangingPunct="1">
                        <a:lnSpc>
                          <a:spcPct val="100000"/>
                        </a:lnSpc>
                        <a:spcBef>
                          <a:spcPts val="0"/>
                        </a:spcBef>
                        <a:spcAft>
                          <a:spcPts val="0"/>
                        </a:spcAft>
                        <a:buClrTx/>
                        <a:buSzTx/>
                        <a:buFontTx/>
                        <a:buNone/>
                        <a:tabLst/>
                        <a:defRPr/>
                      </a:pPr>
                      <a:r>
                        <a:rPr lang="en-CA" sz="1400" b="1" i="0" u="none" strike="noStrike">
                          <a:solidFill>
                            <a:srgbClr val="000000"/>
                          </a:solidFill>
                          <a:effectLst/>
                          <a:latin typeface="Calibri" panose="020F0502020204030204" pitchFamily="34" charset="0"/>
                        </a:rPr>
                        <a:t>Total Taxation and Operating Grants</a:t>
                      </a:r>
                    </a:p>
                  </a:txBody>
                  <a:tcPr marL="0" marR="0" marT="0" marB="0" anchor="b">
                    <a:lnT w="12700" cap="flat" cmpd="sng" algn="ctr">
                      <a:solidFill>
                        <a:schemeClr val="tx1"/>
                      </a:solidFill>
                      <a:prstDash val="solid"/>
                      <a:round/>
                      <a:headEnd type="none" w="med" len="med"/>
                      <a:tailEnd type="none" w="med" len="med"/>
                    </a:lnT>
                  </a:tcPr>
                </a:tc>
                <a:tc>
                  <a:txBody>
                    <a:bodyPr/>
                    <a:lstStyle/>
                    <a:p>
                      <a:pPr algn="l" fontAlgn="b"/>
                      <a:r>
                        <a:rPr lang="en-CA" sz="1400" b="1" i="0" u="none" strike="noStrike">
                          <a:solidFill>
                            <a:srgbClr val="000000"/>
                          </a:solidFill>
                          <a:effectLst/>
                          <a:latin typeface="+mn-lt"/>
                        </a:rPr>
                        <a:t>  $                -</a:t>
                      </a:r>
                    </a:p>
                  </a:txBody>
                  <a:tcPr marL="0" marR="0" marT="0" marB="0" anchor="b">
                    <a:lnT w="12700" cap="flat" cmpd="sng" algn="ctr">
                      <a:solidFill>
                        <a:schemeClr val="tx1"/>
                      </a:solidFill>
                      <a:prstDash val="solid"/>
                      <a:round/>
                      <a:headEnd type="none" w="med" len="med"/>
                      <a:tailEnd type="none" w="med" len="med"/>
                    </a:lnT>
                  </a:tcPr>
                </a:tc>
                <a:tc>
                  <a:txBody>
                    <a:bodyPr/>
                    <a:lstStyle/>
                    <a:p>
                      <a:pPr algn="l" fontAlgn="b"/>
                      <a:r>
                        <a:rPr lang="en-CA" sz="1400" b="1" u="none" strike="noStrike">
                          <a:solidFill>
                            <a:srgbClr val="FF0000"/>
                          </a:solidFill>
                          <a:effectLst/>
                          <a:latin typeface="+mn-lt"/>
                        </a:rPr>
                        <a:t> -$         15,700 </a:t>
                      </a:r>
                      <a:endParaRPr lang="en-CA" sz="1400" b="1" i="0" u="none" strike="noStrike">
                        <a:solidFill>
                          <a:srgbClr val="FF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91046424"/>
                  </a:ext>
                </a:extLst>
              </a:tr>
            </a:tbl>
          </a:graphicData>
        </a:graphic>
      </p:graphicFrame>
    </p:spTree>
    <p:extLst>
      <p:ext uri="{BB962C8B-B14F-4D97-AF65-F5344CB8AC3E}">
        <p14:creationId xmlns:p14="http://schemas.microsoft.com/office/powerpoint/2010/main" val="3509100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D0CDF-EDA4-4EF1-9D3B-DAF8C6A81D56}"/>
              </a:ext>
            </a:extLst>
          </p:cNvPr>
          <p:cNvSpPr>
            <a:spLocks noGrp="1"/>
          </p:cNvSpPr>
          <p:nvPr>
            <p:ph type="title"/>
          </p:nvPr>
        </p:nvSpPr>
        <p:spPr/>
        <p:txBody>
          <a:bodyPr/>
          <a:lstStyle/>
          <a:p>
            <a:r>
              <a:rPr lang="en-CA"/>
              <a:t>Surplus Items – Unfinished Projects 2021 </a:t>
            </a:r>
          </a:p>
        </p:txBody>
      </p:sp>
      <p:sp>
        <p:nvSpPr>
          <p:cNvPr id="3" name="Content Placeholder 2">
            <a:extLst>
              <a:ext uri="{FF2B5EF4-FFF2-40B4-BE49-F238E27FC236}">
                <a16:creationId xmlns:a16="http://schemas.microsoft.com/office/drawing/2014/main" id="{FC13F0EC-400E-4AF6-9292-6DB8EDDC6168}"/>
              </a:ext>
            </a:extLst>
          </p:cNvPr>
          <p:cNvSpPr>
            <a:spLocks noGrp="1"/>
          </p:cNvSpPr>
          <p:nvPr>
            <p:ph idx="1"/>
          </p:nvPr>
        </p:nvSpPr>
        <p:spPr>
          <a:xfrm>
            <a:off x="577124" y="1989012"/>
            <a:ext cx="7989752" cy="3874460"/>
          </a:xfrm>
        </p:spPr>
        <p:txBody>
          <a:bodyPr>
            <a:normAutofit/>
          </a:bodyPr>
          <a:lstStyle/>
          <a:p>
            <a:r>
              <a:rPr lang="en-US"/>
              <a:t>Rehabilitation of Sidewalks					$30,000</a:t>
            </a:r>
          </a:p>
          <a:p>
            <a:r>
              <a:rPr lang="en-CA"/>
              <a:t>Public Works Building Upgrades				$30,000</a:t>
            </a:r>
          </a:p>
          <a:p>
            <a:r>
              <a:rPr lang="en-CA"/>
              <a:t>Sewer Lift Stations							$25,000</a:t>
            </a:r>
          </a:p>
          <a:p>
            <a:r>
              <a:rPr lang="en-CA"/>
              <a:t>Musical Instruments Alban					$29,400</a:t>
            </a:r>
          </a:p>
          <a:p>
            <a:r>
              <a:rPr lang="en-CA"/>
              <a:t>Joe Chartrand Park Outdoor Sound Equipment, </a:t>
            </a:r>
          </a:p>
          <a:p>
            <a:pPr marL="0" indent="0">
              <a:buNone/>
            </a:pPr>
            <a:r>
              <a:rPr lang="en-CA"/>
              <a:t>         Artists’ Per Diems and Swing Set				$13,000</a:t>
            </a:r>
          </a:p>
          <a:p>
            <a:r>
              <a:rPr lang="en-CA"/>
              <a:t>Finance Efficiency Improvement Projects		</a:t>
            </a:r>
            <a:r>
              <a:rPr lang="en-CA" u="sng"/>
              <a:t>$20,000</a:t>
            </a:r>
          </a:p>
          <a:p>
            <a:pPr marL="0" indent="0">
              <a:buNone/>
            </a:pPr>
            <a:r>
              <a:rPr lang="en-CA" b="1"/>
              <a:t>Surplus and Reserves to be used in 2022 		      $147,400</a:t>
            </a:r>
          </a:p>
        </p:txBody>
      </p:sp>
      <p:sp>
        <p:nvSpPr>
          <p:cNvPr id="4" name="Slide Number Placeholder 3">
            <a:extLst>
              <a:ext uri="{FF2B5EF4-FFF2-40B4-BE49-F238E27FC236}">
                <a16:creationId xmlns:a16="http://schemas.microsoft.com/office/drawing/2014/main" id="{1322EBF1-C064-44FF-9F2C-88AD81DF8644}"/>
              </a:ext>
            </a:extLst>
          </p:cNvPr>
          <p:cNvSpPr>
            <a:spLocks noGrp="1"/>
          </p:cNvSpPr>
          <p:nvPr>
            <p:ph type="sldNum" sz="quarter" idx="12"/>
          </p:nvPr>
        </p:nvSpPr>
        <p:spPr/>
        <p:txBody>
          <a:bodyPr/>
          <a:lstStyle/>
          <a:p>
            <a:fld id="{FAD5A89B-59BD-4EDC-A447-9FF491837F86}" type="slidenum">
              <a:rPr lang="en-US" smtClean="0"/>
              <a:t>19</a:t>
            </a:fld>
            <a:endParaRPr lang="en-US"/>
          </a:p>
        </p:txBody>
      </p:sp>
    </p:spTree>
    <p:extLst>
      <p:ext uri="{BB962C8B-B14F-4D97-AF65-F5344CB8AC3E}">
        <p14:creationId xmlns:p14="http://schemas.microsoft.com/office/powerpoint/2010/main" val="3758069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CBFF5-8EFD-4A19-97FB-F0EF6C89E8B7}"/>
              </a:ext>
            </a:extLst>
          </p:cNvPr>
          <p:cNvSpPr>
            <a:spLocks noGrp="1"/>
          </p:cNvSpPr>
          <p:nvPr>
            <p:ph type="title"/>
          </p:nvPr>
        </p:nvSpPr>
        <p:spPr/>
        <p:txBody>
          <a:bodyPr>
            <a:normAutofit/>
          </a:bodyPr>
          <a:lstStyle/>
          <a:p>
            <a:r>
              <a:rPr lang="en-US" sz="3200"/>
              <a:t>Agenda</a:t>
            </a:r>
          </a:p>
        </p:txBody>
      </p:sp>
      <p:sp>
        <p:nvSpPr>
          <p:cNvPr id="3" name="Content Placeholder 2">
            <a:extLst>
              <a:ext uri="{FF2B5EF4-FFF2-40B4-BE49-F238E27FC236}">
                <a16:creationId xmlns:a16="http://schemas.microsoft.com/office/drawing/2014/main" id="{8D19F65A-079D-4AD1-9059-20B652B83389}"/>
              </a:ext>
            </a:extLst>
          </p:cNvPr>
          <p:cNvSpPr>
            <a:spLocks noGrp="1"/>
          </p:cNvSpPr>
          <p:nvPr>
            <p:ph idx="1"/>
          </p:nvPr>
        </p:nvSpPr>
        <p:spPr>
          <a:xfrm>
            <a:off x="457200" y="1899821"/>
            <a:ext cx="8202168" cy="3880193"/>
          </a:xfrm>
        </p:spPr>
        <p:txBody>
          <a:bodyPr numCol="1">
            <a:normAutofit fontScale="92500" lnSpcReduction="20000"/>
          </a:bodyPr>
          <a:lstStyle/>
          <a:p>
            <a:r>
              <a:rPr lang="en-CA"/>
              <a:t>Welcome and Intro / Overview of Budget Process</a:t>
            </a:r>
          </a:p>
          <a:p>
            <a:r>
              <a:rPr lang="en-CA"/>
              <a:t>Planning Session and Challenges in 2021 &amp; 2022</a:t>
            </a:r>
          </a:p>
          <a:p>
            <a:r>
              <a:rPr lang="en-CA"/>
              <a:t>2021 Unaudited Actuals &amp; Summary </a:t>
            </a:r>
          </a:p>
          <a:p>
            <a:r>
              <a:rPr lang="en-CA"/>
              <a:t>Comparison of 2021 vs 2022 Budgets (Revenues, Expenses and NET values)</a:t>
            </a:r>
          </a:p>
          <a:p>
            <a:r>
              <a:rPr lang="en-CA"/>
              <a:t>Departmental Explanation for Changes from 2021 Budget to 2022 Draft Budget </a:t>
            </a:r>
          </a:p>
          <a:p>
            <a:r>
              <a:rPr lang="en-CA"/>
              <a:t>Projects for 2022</a:t>
            </a:r>
          </a:p>
          <a:p>
            <a:r>
              <a:rPr lang="en-CA"/>
              <a:t>Capital Budget 2022 </a:t>
            </a:r>
          </a:p>
          <a:p>
            <a:r>
              <a:rPr lang="en-CA"/>
              <a:t>Reserves and Deferred Revenues 2022 </a:t>
            </a:r>
          </a:p>
          <a:p>
            <a:r>
              <a:rPr lang="en-CA"/>
              <a:t>Operational Budget Summary 2022 </a:t>
            </a:r>
          </a:p>
          <a:p>
            <a:r>
              <a:rPr lang="en-CA"/>
              <a:t>Tax Breakdown &amp; History </a:t>
            </a:r>
          </a:p>
          <a:p>
            <a:r>
              <a:rPr lang="en-CA"/>
              <a:t>Questions</a:t>
            </a:r>
          </a:p>
        </p:txBody>
      </p:sp>
      <p:sp>
        <p:nvSpPr>
          <p:cNvPr id="4" name="Slide Number Placeholder 3">
            <a:extLst>
              <a:ext uri="{FF2B5EF4-FFF2-40B4-BE49-F238E27FC236}">
                <a16:creationId xmlns:a16="http://schemas.microsoft.com/office/drawing/2014/main" id="{72AFBB92-E384-4521-9705-E5229FFB3A5F}"/>
              </a:ext>
            </a:extLst>
          </p:cNvPr>
          <p:cNvSpPr>
            <a:spLocks noGrp="1"/>
          </p:cNvSpPr>
          <p:nvPr>
            <p:ph type="sldNum" sz="quarter" idx="12"/>
          </p:nvPr>
        </p:nvSpPr>
        <p:spPr/>
        <p:txBody>
          <a:bodyPr/>
          <a:lstStyle/>
          <a:p>
            <a:fld id="{FAD5A89B-59BD-4EDC-A447-9FF491837F86}" type="slidenum">
              <a:rPr lang="en-US" smtClean="0"/>
              <a:t>2</a:t>
            </a:fld>
            <a:endParaRPr lang="en-US"/>
          </a:p>
        </p:txBody>
      </p:sp>
    </p:spTree>
    <p:extLst>
      <p:ext uri="{BB962C8B-B14F-4D97-AF65-F5344CB8AC3E}">
        <p14:creationId xmlns:p14="http://schemas.microsoft.com/office/powerpoint/2010/main" val="690565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D0CDF-EDA4-4EF1-9D3B-DAF8C6A81D56}"/>
              </a:ext>
            </a:extLst>
          </p:cNvPr>
          <p:cNvSpPr>
            <a:spLocks noGrp="1"/>
          </p:cNvSpPr>
          <p:nvPr>
            <p:ph type="title"/>
          </p:nvPr>
        </p:nvSpPr>
        <p:spPr/>
        <p:txBody>
          <a:bodyPr/>
          <a:lstStyle/>
          <a:p>
            <a:r>
              <a:rPr lang="en-CA"/>
              <a:t>Projects for 2022 </a:t>
            </a:r>
          </a:p>
        </p:txBody>
      </p:sp>
      <p:sp>
        <p:nvSpPr>
          <p:cNvPr id="3" name="Content Placeholder 2">
            <a:extLst>
              <a:ext uri="{FF2B5EF4-FFF2-40B4-BE49-F238E27FC236}">
                <a16:creationId xmlns:a16="http://schemas.microsoft.com/office/drawing/2014/main" id="{FC13F0EC-400E-4AF6-9292-6DB8EDDC6168}"/>
              </a:ext>
            </a:extLst>
          </p:cNvPr>
          <p:cNvSpPr>
            <a:spLocks noGrp="1"/>
          </p:cNvSpPr>
          <p:nvPr>
            <p:ph idx="1"/>
          </p:nvPr>
        </p:nvSpPr>
        <p:spPr>
          <a:xfrm>
            <a:off x="577124" y="1989012"/>
            <a:ext cx="7989752" cy="2964825"/>
          </a:xfrm>
        </p:spPr>
        <p:txBody>
          <a:bodyPr>
            <a:normAutofit fontScale="92500" lnSpcReduction="10000"/>
          </a:bodyPr>
          <a:lstStyle/>
          <a:p>
            <a:r>
              <a:rPr lang="en-US"/>
              <a:t>Curbside recycling pilot project					$62,000</a:t>
            </a:r>
          </a:p>
          <a:p>
            <a:r>
              <a:rPr lang="en-CA"/>
              <a:t>Wally </a:t>
            </a:r>
            <a:r>
              <a:rPr lang="en-CA" err="1"/>
              <a:t>Lamondin</a:t>
            </a:r>
            <a:r>
              <a:rPr lang="en-CA"/>
              <a:t> Park in Alban					$46,000</a:t>
            </a:r>
          </a:p>
          <a:p>
            <a:r>
              <a:rPr lang="en-CA"/>
              <a:t>Park and playground equipment			      $154,400</a:t>
            </a:r>
          </a:p>
          <a:p>
            <a:r>
              <a:rPr lang="en-CA"/>
              <a:t>Beautification project							$10,000				</a:t>
            </a:r>
          </a:p>
          <a:p>
            <a:r>
              <a:rPr lang="en-CA"/>
              <a:t>Walking trails in </a:t>
            </a:r>
            <a:r>
              <a:rPr lang="en-CA" err="1"/>
              <a:t>Noëlville</a:t>
            </a:r>
            <a:r>
              <a:rPr lang="en-CA"/>
              <a:t>						$20,000</a:t>
            </a:r>
          </a:p>
          <a:p>
            <a:r>
              <a:rPr lang="en-CA"/>
              <a:t>Rehabilitation of the Alban Community Centre	      $548,400</a:t>
            </a:r>
          </a:p>
          <a:p>
            <a:r>
              <a:rPr lang="en-CA"/>
              <a:t>New fire truck and replacement of grader		      $841,724	</a:t>
            </a:r>
          </a:p>
          <a:p>
            <a:r>
              <a:rPr lang="en-CA"/>
              <a:t>Decorative Welcome signs – Hwy 535 and Hwy 64	$30,000</a:t>
            </a:r>
          </a:p>
        </p:txBody>
      </p:sp>
      <p:sp>
        <p:nvSpPr>
          <p:cNvPr id="4" name="Slide Number Placeholder 3">
            <a:extLst>
              <a:ext uri="{FF2B5EF4-FFF2-40B4-BE49-F238E27FC236}">
                <a16:creationId xmlns:a16="http://schemas.microsoft.com/office/drawing/2014/main" id="{1322EBF1-C064-44FF-9F2C-88AD81DF8644}"/>
              </a:ext>
            </a:extLst>
          </p:cNvPr>
          <p:cNvSpPr>
            <a:spLocks noGrp="1"/>
          </p:cNvSpPr>
          <p:nvPr>
            <p:ph type="sldNum" sz="quarter" idx="12"/>
          </p:nvPr>
        </p:nvSpPr>
        <p:spPr/>
        <p:txBody>
          <a:bodyPr/>
          <a:lstStyle/>
          <a:p>
            <a:fld id="{FAD5A89B-59BD-4EDC-A447-9FF491837F86}" type="slidenum">
              <a:rPr lang="en-US" smtClean="0"/>
              <a:t>20</a:t>
            </a:fld>
            <a:endParaRPr lang="en-US"/>
          </a:p>
        </p:txBody>
      </p:sp>
    </p:spTree>
    <p:extLst>
      <p:ext uri="{BB962C8B-B14F-4D97-AF65-F5344CB8AC3E}">
        <p14:creationId xmlns:p14="http://schemas.microsoft.com/office/powerpoint/2010/main" val="29067084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6A7C5D-A833-4453-83C3-A80F865C49E0}"/>
              </a:ext>
            </a:extLst>
          </p:cNvPr>
          <p:cNvSpPr>
            <a:spLocks noGrp="1"/>
          </p:cNvSpPr>
          <p:nvPr>
            <p:ph type="sldNum" sz="quarter" idx="12"/>
          </p:nvPr>
        </p:nvSpPr>
        <p:spPr/>
        <p:txBody>
          <a:bodyPr/>
          <a:lstStyle/>
          <a:p>
            <a:fld id="{FAD5A89B-59BD-4EDC-A447-9FF491837F86}" type="slidenum">
              <a:rPr lang="en-US" smtClean="0"/>
              <a:t>21</a:t>
            </a:fld>
            <a:endParaRPr lang="en-US"/>
          </a:p>
        </p:txBody>
      </p:sp>
      <p:sp>
        <p:nvSpPr>
          <p:cNvPr id="2" name="Title 1">
            <a:extLst>
              <a:ext uri="{FF2B5EF4-FFF2-40B4-BE49-F238E27FC236}">
                <a16:creationId xmlns:a16="http://schemas.microsoft.com/office/drawing/2014/main" id="{2C82C422-F308-4ED7-9CE9-D98A8DE55361}"/>
              </a:ext>
            </a:extLst>
          </p:cNvPr>
          <p:cNvSpPr>
            <a:spLocks noGrp="1"/>
          </p:cNvSpPr>
          <p:nvPr>
            <p:ph type="title" idx="4294967295"/>
          </p:nvPr>
        </p:nvSpPr>
        <p:spPr>
          <a:xfrm>
            <a:off x="507917" y="633911"/>
            <a:ext cx="7989887" cy="313526"/>
          </a:xfrm>
        </p:spPr>
        <p:txBody>
          <a:bodyPr>
            <a:normAutofit fontScale="90000"/>
          </a:bodyPr>
          <a:lstStyle/>
          <a:p>
            <a:pPr algn="ctr"/>
            <a:r>
              <a:rPr lang="en-CA">
                <a:solidFill>
                  <a:schemeClr val="tx1"/>
                </a:solidFill>
              </a:rPr>
              <a:t>Capital BUDGET 2022</a:t>
            </a:r>
          </a:p>
        </p:txBody>
      </p:sp>
      <p:graphicFrame>
        <p:nvGraphicFramePr>
          <p:cNvPr id="5" name="Table 4">
            <a:extLst>
              <a:ext uri="{FF2B5EF4-FFF2-40B4-BE49-F238E27FC236}">
                <a16:creationId xmlns:a16="http://schemas.microsoft.com/office/drawing/2014/main" id="{71DBAE6B-B009-4931-B57F-8C4B59CD661F}"/>
              </a:ext>
            </a:extLst>
          </p:cNvPr>
          <p:cNvGraphicFramePr>
            <a:graphicFrameLocks noGrp="1"/>
          </p:cNvGraphicFramePr>
          <p:nvPr>
            <p:extLst>
              <p:ext uri="{D42A27DB-BD31-4B8C-83A1-F6EECF244321}">
                <p14:modId xmlns:p14="http://schemas.microsoft.com/office/powerpoint/2010/main" val="832859579"/>
              </p:ext>
            </p:extLst>
          </p:nvPr>
        </p:nvGraphicFramePr>
        <p:xfrm>
          <a:off x="82193" y="873303"/>
          <a:ext cx="8876871" cy="4540775"/>
        </p:xfrm>
        <a:graphic>
          <a:graphicData uri="http://schemas.openxmlformats.org/drawingml/2006/table">
            <a:tbl>
              <a:tblPr/>
              <a:tblGrid>
                <a:gridCol w="2029411">
                  <a:extLst>
                    <a:ext uri="{9D8B030D-6E8A-4147-A177-3AD203B41FA5}">
                      <a16:colId xmlns:a16="http://schemas.microsoft.com/office/drawing/2014/main" val="3358049024"/>
                    </a:ext>
                  </a:extLst>
                </a:gridCol>
                <a:gridCol w="3355632">
                  <a:extLst>
                    <a:ext uri="{9D8B030D-6E8A-4147-A177-3AD203B41FA5}">
                      <a16:colId xmlns:a16="http://schemas.microsoft.com/office/drawing/2014/main" val="312082729"/>
                    </a:ext>
                  </a:extLst>
                </a:gridCol>
                <a:gridCol w="856859">
                  <a:extLst>
                    <a:ext uri="{9D8B030D-6E8A-4147-A177-3AD203B41FA5}">
                      <a16:colId xmlns:a16="http://schemas.microsoft.com/office/drawing/2014/main" val="295526328"/>
                    </a:ext>
                  </a:extLst>
                </a:gridCol>
                <a:gridCol w="1479508">
                  <a:extLst>
                    <a:ext uri="{9D8B030D-6E8A-4147-A177-3AD203B41FA5}">
                      <a16:colId xmlns:a16="http://schemas.microsoft.com/office/drawing/2014/main" val="841283258"/>
                    </a:ext>
                  </a:extLst>
                </a:gridCol>
                <a:gridCol w="1155461">
                  <a:extLst>
                    <a:ext uri="{9D8B030D-6E8A-4147-A177-3AD203B41FA5}">
                      <a16:colId xmlns:a16="http://schemas.microsoft.com/office/drawing/2014/main" val="3224931432"/>
                    </a:ext>
                  </a:extLst>
                </a:gridCol>
              </a:tblGrid>
              <a:tr h="185343">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nchor="b">
                    <a:lnL>
                      <a:noFill/>
                    </a:lnL>
                    <a:lnR>
                      <a:noFill/>
                    </a:lnR>
                    <a:lnT>
                      <a:noFill/>
                    </a:lnT>
                    <a:lnB>
                      <a:noFill/>
                    </a:lnB>
                  </a:tcPr>
                </a:tc>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nchor="b">
                    <a:lnL>
                      <a:noFill/>
                    </a:lnL>
                    <a:lnR>
                      <a:noFill/>
                    </a:lnR>
                    <a:lnT>
                      <a:noFill/>
                    </a:lnT>
                    <a:lnB>
                      <a:noFill/>
                    </a:lnB>
                  </a:tcPr>
                </a:tc>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nchor="b">
                    <a:lnL>
                      <a:noFill/>
                    </a:lnL>
                    <a:lnR>
                      <a:noFill/>
                    </a:lnR>
                    <a:lnT>
                      <a:noFill/>
                    </a:lnT>
                    <a:lnB>
                      <a:noFill/>
                    </a:lnB>
                  </a:tcPr>
                </a:tc>
                <a:tc gridSpan="2">
                  <a:txBody>
                    <a:bodyPr/>
                    <a:lstStyle/>
                    <a:p>
                      <a:pPr algn="ctr" fontAlgn="ctr"/>
                      <a:r>
                        <a:rPr lang="en-CA" sz="1000" b="1" i="0" u="none" strike="noStrike">
                          <a:solidFill>
                            <a:srgbClr val="000000"/>
                          </a:solidFill>
                          <a:effectLst/>
                          <a:latin typeface="Arial" panose="020B0604020202020204" pitchFamily="34" charset="0"/>
                          <a:cs typeface="Arial" panose="020B0604020202020204" pitchFamily="34" charset="0"/>
                        </a:rPr>
                        <a:t>Allocation of Funds </a:t>
                      </a:r>
                    </a:p>
                  </a:txBody>
                  <a:tcPr marL="4049" marR="4049" marT="4049" marB="0" anchor="ctr">
                    <a:lnL>
                      <a:noFill/>
                    </a:lnL>
                    <a:lnR>
                      <a:noFill/>
                    </a:lnR>
                    <a:lnT>
                      <a:noFill/>
                    </a:lnT>
                    <a:lnB w="6350" cap="flat" cmpd="sng" algn="ctr">
                      <a:solidFill>
                        <a:srgbClr val="000000"/>
                      </a:solidFill>
                      <a:prstDash val="solid"/>
                      <a:round/>
                      <a:headEnd type="none" w="med" len="med"/>
                      <a:tailEnd type="none" w="med" len="med"/>
                    </a:lnB>
                    <a:solidFill>
                      <a:schemeClr val="tx2">
                        <a:lumMod val="40000"/>
                        <a:lumOff val="60000"/>
                      </a:schemeClr>
                    </a:solidFill>
                  </a:tcPr>
                </a:tc>
                <a:tc hMerge="1">
                  <a:txBody>
                    <a:bodyPr/>
                    <a:lstStyle/>
                    <a:p>
                      <a:endParaRPr lang="en-CA"/>
                    </a:p>
                  </a:txBody>
                  <a:tcPr/>
                </a:tc>
                <a:extLst>
                  <a:ext uri="{0D108BD9-81ED-4DB2-BD59-A6C34878D82A}">
                    <a16:rowId xmlns:a16="http://schemas.microsoft.com/office/drawing/2014/main" val="3058560907"/>
                  </a:ext>
                </a:extLst>
              </a:tr>
              <a:tr h="163201">
                <a:tc>
                  <a:txBody>
                    <a:bodyPr/>
                    <a:lstStyle/>
                    <a:p>
                      <a:pPr algn="l" fontAlgn="ctr"/>
                      <a:r>
                        <a:rPr lang="en-CA" sz="1000" b="1" i="0" u="none" strike="noStrike">
                          <a:solidFill>
                            <a:srgbClr val="000000"/>
                          </a:solidFill>
                          <a:effectLst/>
                          <a:latin typeface="Arial" panose="020B0604020202020204" pitchFamily="34" charset="0"/>
                          <a:cs typeface="Arial" panose="020B0604020202020204" pitchFamily="34" charset="0"/>
                        </a:rPr>
                        <a:t>Department</a:t>
                      </a:r>
                    </a:p>
                  </a:txBody>
                  <a:tcPr marL="4049" marR="4049" marT="4049"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CA" sz="1000" b="1" i="0" u="none" strike="noStrike">
                          <a:solidFill>
                            <a:srgbClr val="000000"/>
                          </a:solidFill>
                          <a:effectLst/>
                          <a:latin typeface="Arial" panose="020B0604020202020204" pitchFamily="34" charset="0"/>
                          <a:cs typeface="Arial" panose="020B0604020202020204" pitchFamily="34" charset="0"/>
                        </a:rPr>
                        <a:t>Asset Description</a:t>
                      </a:r>
                    </a:p>
                  </a:txBody>
                  <a:tcPr marL="4049" marR="4049" marT="4049"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en-CA" sz="1000" b="1" i="0" u="none" strike="noStrike">
                          <a:solidFill>
                            <a:srgbClr val="000000"/>
                          </a:solidFill>
                          <a:effectLst/>
                          <a:latin typeface="Arial" panose="020B0604020202020204" pitchFamily="34" charset="0"/>
                          <a:cs typeface="Arial" panose="020B0604020202020204" pitchFamily="34" charset="0"/>
                        </a:rPr>
                        <a:t>2022 Budget</a:t>
                      </a:r>
                    </a:p>
                  </a:txBody>
                  <a:tcPr marL="4049" marR="4049" marT="4049"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en-CA" sz="1000" b="1" i="0" u="none" strike="noStrike">
                          <a:solidFill>
                            <a:srgbClr val="000000"/>
                          </a:solidFill>
                          <a:effectLst/>
                          <a:latin typeface="Arial" panose="020B0604020202020204" pitchFamily="34" charset="0"/>
                          <a:cs typeface="Arial" panose="020B0604020202020204" pitchFamily="34" charset="0"/>
                        </a:rPr>
                        <a:t>Transfer from Reserves</a:t>
                      </a:r>
                    </a:p>
                  </a:txBody>
                  <a:tcPr marL="4049" marR="4049" marT="40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r" fontAlgn="ctr"/>
                      <a:r>
                        <a:rPr lang="en-CA" sz="1000" b="1" i="0" u="none" strike="noStrike">
                          <a:solidFill>
                            <a:srgbClr val="000000"/>
                          </a:solidFill>
                          <a:effectLst/>
                          <a:latin typeface="Arial" panose="020B0604020202020204" pitchFamily="34" charset="0"/>
                          <a:cs typeface="Arial" panose="020B0604020202020204" pitchFamily="34" charset="0"/>
                        </a:rPr>
                        <a:t>Capital Grants</a:t>
                      </a:r>
                    </a:p>
                  </a:txBody>
                  <a:tcPr marL="4049" marR="4049" marT="40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3612717728"/>
                  </a:ext>
                </a:extLst>
              </a:tr>
              <a:tr h="181342">
                <a:tc>
                  <a:txBody>
                    <a:bodyPr/>
                    <a:lstStyle/>
                    <a:p>
                      <a:pPr algn="l" fontAlgn="t"/>
                      <a:r>
                        <a:rPr lang="en-CA" sz="1000" b="1" i="0" u="none" strike="noStrike">
                          <a:solidFill>
                            <a:srgbClr val="000000"/>
                          </a:solidFill>
                          <a:effectLst/>
                          <a:latin typeface="Arial" panose="020B0604020202020204" pitchFamily="34" charset="0"/>
                          <a:cs typeface="Arial" panose="020B0604020202020204" pitchFamily="34" charset="0"/>
                        </a:rPr>
                        <a:t>General Government</a:t>
                      </a:r>
                    </a:p>
                  </a:txBody>
                  <a:tcPr marL="4049" marR="4049" marT="4049"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r>
                        <a:rPr lang="en-CA" sz="1000" b="0" i="0" u="none" strike="noStrike">
                          <a:solidFill>
                            <a:srgbClr val="000000"/>
                          </a:solidFill>
                          <a:effectLst/>
                          <a:latin typeface="Arial" panose="020B0604020202020204" pitchFamily="34" charset="0"/>
                          <a:cs typeface="Arial" panose="020B0604020202020204" pitchFamily="34" charset="0"/>
                        </a:rPr>
                        <a:t>Municipal Complex Fascia Rehabilitation</a:t>
                      </a:r>
                    </a:p>
                  </a:txBody>
                  <a:tcPr marL="4049" marR="4049" marT="4049"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en-CA" sz="1000" b="0" i="0" u="none" strike="noStrike">
                          <a:solidFill>
                            <a:srgbClr val="000000"/>
                          </a:solidFill>
                          <a:effectLst/>
                          <a:latin typeface="Arial" panose="020B0604020202020204" pitchFamily="34" charset="0"/>
                          <a:cs typeface="Arial" panose="020B0604020202020204" pitchFamily="34" charset="0"/>
                        </a:rPr>
                        <a:t>75,000</a:t>
                      </a:r>
                    </a:p>
                  </a:txBody>
                  <a:tcPr marL="4049" marR="4049" marT="4049"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en-CA" sz="1000" b="0" i="0" u="none" strike="noStrike">
                          <a:solidFill>
                            <a:srgbClr val="000000"/>
                          </a:solidFill>
                          <a:effectLst/>
                          <a:latin typeface="Arial" panose="020B0604020202020204" pitchFamily="34" charset="0"/>
                          <a:cs typeface="Arial" panose="020B0604020202020204" pitchFamily="34" charset="0"/>
                        </a:rPr>
                        <a:t>75,000</a:t>
                      </a:r>
                    </a:p>
                  </a:txBody>
                  <a:tcPr marL="4049" marR="4049" marT="4049" marB="0">
                    <a:lnL>
                      <a:noFill/>
                    </a:lnL>
                    <a:lnR>
                      <a:noFill/>
                    </a:lnR>
                    <a:lnT w="6350" cap="flat" cmpd="sng" algn="ctr">
                      <a:solidFill>
                        <a:srgbClr val="000000"/>
                      </a:solidFill>
                      <a:prstDash val="solid"/>
                      <a:round/>
                      <a:headEnd type="none" w="med" len="med"/>
                      <a:tailEnd type="none" w="med" len="med"/>
                    </a:lnT>
                    <a:lnB>
                      <a:noFill/>
                    </a:lnB>
                    <a:solidFill>
                      <a:schemeClr val="tx2">
                        <a:lumMod val="40000"/>
                        <a:lumOff val="60000"/>
                      </a:schemeClr>
                    </a:solidFill>
                  </a:tcPr>
                </a:tc>
                <a:tc>
                  <a:txBody>
                    <a:bodyPr/>
                    <a:lstStyle/>
                    <a:p>
                      <a:pPr algn="r" fontAlgn="ctr"/>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w="6350" cap="flat" cmpd="sng" algn="ctr">
                      <a:solidFill>
                        <a:srgbClr val="000000"/>
                      </a:solidFill>
                      <a:prstDash val="solid"/>
                      <a:round/>
                      <a:headEnd type="none" w="med" len="med"/>
                      <a:tailEnd type="none" w="med" len="med"/>
                    </a:lnT>
                    <a:lnB>
                      <a:noFill/>
                    </a:lnB>
                    <a:solidFill>
                      <a:schemeClr val="tx2">
                        <a:lumMod val="40000"/>
                        <a:lumOff val="60000"/>
                      </a:schemeClr>
                    </a:solidFill>
                  </a:tcPr>
                </a:tc>
                <a:extLst>
                  <a:ext uri="{0D108BD9-81ED-4DB2-BD59-A6C34878D82A}">
                    <a16:rowId xmlns:a16="http://schemas.microsoft.com/office/drawing/2014/main" val="24113381"/>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Flag Pole Replacements</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 8,000 </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 8,000 </a:t>
                      </a: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642598234"/>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Heater – DSB premises</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30,000</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30,000</a:t>
                      </a: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1557094313"/>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Replacement of Complex Photocopier</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15,000</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15,000</a:t>
                      </a: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2233762479"/>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r" fontAlgn="t"/>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r" fontAlgn="t"/>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660017879"/>
                  </a:ext>
                </a:extLst>
              </a:tr>
              <a:tr h="181342">
                <a:tc>
                  <a:txBody>
                    <a:bodyPr/>
                    <a:lstStyle/>
                    <a:p>
                      <a:pPr algn="l" fontAlgn="t"/>
                      <a:r>
                        <a:rPr lang="en-CA" sz="1000" b="1" i="0" u="none" strike="noStrike">
                          <a:solidFill>
                            <a:srgbClr val="000000"/>
                          </a:solidFill>
                          <a:effectLst/>
                          <a:latin typeface="Arial" panose="020B0604020202020204" pitchFamily="34" charset="0"/>
                          <a:cs typeface="Arial" panose="020B0604020202020204" pitchFamily="34" charset="0"/>
                        </a:rPr>
                        <a:t>Protective Services - Fire</a:t>
                      </a:r>
                    </a:p>
                  </a:txBody>
                  <a:tcPr marL="4049" marR="4049" marT="4049" marB="0">
                    <a:lnL>
                      <a:noFill/>
                    </a:lnL>
                    <a:lnR>
                      <a:noFill/>
                    </a:lnR>
                    <a:lnT>
                      <a:noFill/>
                    </a:lnT>
                    <a:lnB>
                      <a:noFill/>
                    </a:lnB>
                  </a:tcPr>
                </a:tc>
                <a:tc>
                  <a:txBody>
                    <a:bodyPr/>
                    <a:lstStyle/>
                    <a:p>
                      <a:pPr algn="l" fontAlgn="ctr"/>
                      <a:r>
                        <a:rPr lang="en-US" sz="1000" b="0" i="0" u="none" strike="noStrike">
                          <a:solidFill>
                            <a:srgbClr val="000000"/>
                          </a:solidFill>
                          <a:effectLst/>
                          <a:latin typeface="Arial" panose="020B0604020202020204" pitchFamily="34" charset="0"/>
                          <a:cs typeface="Arial" panose="020B0604020202020204" pitchFamily="34" charset="0"/>
                        </a:rPr>
                        <a:t>Mini Pumper Fire Truck</a:t>
                      </a:r>
                    </a:p>
                  </a:txBody>
                  <a:tcPr marL="4049" marR="4049" marT="4049" marB="0">
                    <a:lnL>
                      <a:noFill/>
                    </a:lnL>
                    <a:lnR>
                      <a:noFill/>
                    </a:lnR>
                    <a:lnT>
                      <a:noFill/>
                    </a:lnT>
                    <a:lnB>
                      <a:noFill/>
                    </a:lnB>
                  </a:tcPr>
                </a:tc>
                <a:tc>
                  <a:txBody>
                    <a:bodyPr/>
                    <a:lstStyle/>
                    <a:p>
                      <a:pPr algn="r" fontAlgn="ctr"/>
                      <a:r>
                        <a:rPr lang="en-CA" sz="1000" b="0" i="0" u="none" strike="noStrike">
                          <a:solidFill>
                            <a:srgbClr val="000000"/>
                          </a:solidFill>
                          <a:effectLst/>
                          <a:latin typeface="Arial" panose="020B0604020202020204" pitchFamily="34" charset="0"/>
                          <a:cs typeface="Arial" panose="020B0604020202020204" pitchFamily="34" charset="0"/>
                        </a:rPr>
                        <a:t>391,724</a:t>
                      </a:r>
                    </a:p>
                  </a:txBody>
                  <a:tcPr marL="4049" marR="4049" marT="4049" marB="0">
                    <a:lnL>
                      <a:noFill/>
                    </a:lnL>
                    <a:lnR>
                      <a:noFill/>
                    </a:lnR>
                    <a:lnT>
                      <a:noFill/>
                    </a:lnT>
                    <a:lnB>
                      <a:noFill/>
                    </a:lnB>
                  </a:tcPr>
                </a:tc>
                <a:tc>
                  <a:txBody>
                    <a:bodyPr/>
                    <a:lstStyle/>
                    <a:p>
                      <a:pPr algn="r" fontAlgn="ctr"/>
                      <a:r>
                        <a:rPr lang="en-CA" sz="1000" b="0" i="0" u="none" strike="noStrike">
                          <a:solidFill>
                            <a:srgbClr val="000000"/>
                          </a:solidFill>
                          <a:effectLst/>
                          <a:latin typeface="Arial" panose="020B0604020202020204" pitchFamily="34" charset="0"/>
                          <a:cs typeface="Arial" panose="020B0604020202020204" pitchFamily="34" charset="0"/>
                        </a:rPr>
                        <a:t>391,724</a:t>
                      </a:r>
                    </a:p>
                  </a:txBody>
                  <a:tcPr marL="4049" marR="4049" marT="4049" marB="0">
                    <a:lnL>
                      <a:noFill/>
                    </a:lnL>
                    <a:lnR>
                      <a:noFill/>
                    </a:lnR>
                    <a:lnT>
                      <a:noFill/>
                    </a:lnT>
                    <a:lnB>
                      <a:noFill/>
                    </a:lnB>
                    <a:solidFill>
                      <a:schemeClr val="tx2">
                        <a:lumMod val="40000"/>
                        <a:lumOff val="60000"/>
                      </a:schemeClr>
                    </a:solidFill>
                  </a:tcPr>
                </a:tc>
                <a:tc>
                  <a:txBody>
                    <a:bodyPr/>
                    <a:lstStyle/>
                    <a:p>
                      <a:pPr algn="r" fontAlgn="ctr"/>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352539671"/>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Fire Hall Furnace Replacement (</a:t>
                      </a:r>
                      <a:r>
                        <a:rPr lang="en-CA" sz="1000" b="0" i="0" u="none" strike="noStrike" err="1">
                          <a:solidFill>
                            <a:srgbClr val="000000"/>
                          </a:solidFill>
                          <a:effectLst/>
                          <a:latin typeface="Arial" panose="020B0604020202020204" pitchFamily="34" charset="0"/>
                          <a:cs typeface="Arial" panose="020B0604020202020204" pitchFamily="34" charset="0"/>
                        </a:rPr>
                        <a:t>Noëlville</a:t>
                      </a:r>
                      <a:r>
                        <a:rPr lang="en-CA" sz="1000" b="0" i="0" u="none" strike="noStrike">
                          <a:solidFill>
                            <a:srgbClr val="000000"/>
                          </a:solidFill>
                          <a:effectLst/>
                          <a:latin typeface="Arial" panose="020B0604020202020204" pitchFamily="34" charset="0"/>
                          <a:cs typeface="Arial" panose="020B0604020202020204" pitchFamily="34" charset="0"/>
                        </a:rPr>
                        <a:t> Station)</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20,000</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20,000</a:t>
                      </a: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4293411304"/>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Water Treatment System (</a:t>
                      </a:r>
                      <a:r>
                        <a:rPr lang="en-CA" sz="1000" b="0" i="0" u="none" strike="noStrike" err="1">
                          <a:solidFill>
                            <a:srgbClr val="000000"/>
                          </a:solidFill>
                          <a:effectLst/>
                          <a:latin typeface="Arial" panose="020B0604020202020204" pitchFamily="34" charset="0"/>
                          <a:cs typeface="Arial" panose="020B0604020202020204" pitchFamily="34" charset="0"/>
                        </a:rPr>
                        <a:t>Noëlville</a:t>
                      </a:r>
                      <a:r>
                        <a:rPr lang="en-CA" sz="1000" b="0" i="0" u="none" strike="noStrike">
                          <a:solidFill>
                            <a:srgbClr val="000000"/>
                          </a:solidFill>
                          <a:effectLst/>
                          <a:latin typeface="Arial" panose="020B0604020202020204" pitchFamily="34" charset="0"/>
                          <a:cs typeface="Arial" panose="020B0604020202020204" pitchFamily="34" charset="0"/>
                        </a:rPr>
                        <a:t> Station)</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5,000</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5,000</a:t>
                      </a: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1209465473"/>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New Fire Hoses</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35,000</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35,000</a:t>
                      </a: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4089816361"/>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Portable Fire Pumps</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42,000</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42,000</a:t>
                      </a: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1930149863"/>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r" fontAlgn="t"/>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r" fontAlgn="t"/>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3757482206"/>
                  </a:ext>
                </a:extLst>
              </a:tr>
              <a:tr h="181342">
                <a:tc>
                  <a:txBody>
                    <a:bodyPr/>
                    <a:lstStyle/>
                    <a:p>
                      <a:pPr algn="l" fontAlgn="t"/>
                      <a:r>
                        <a:rPr lang="en-CA" sz="1000" b="1" i="0" u="none" strike="noStrike">
                          <a:solidFill>
                            <a:srgbClr val="000000"/>
                          </a:solidFill>
                          <a:effectLst/>
                          <a:latin typeface="Arial" panose="020B0604020202020204" pitchFamily="34" charset="0"/>
                          <a:cs typeface="Arial" panose="020B0604020202020204" pitchFamily="34" charset="0"/>
                        </a:rPr>
                        <a:t>Public Works</a:t>
                      </a:r>
                    </a:p>
                  </a:txBody>
                  <a:tcPr marL="4049" marR="4049" marT="4049" marB="0">
                    <a:lnL>
                      <a:noFill/>
                    </a:lnL>
                    <a:lnR>
                      <a:noFill/>
                    </a:lnR>
                    <a:lnT>
                      <a:noFill/>
                    </a:lnT>
                    <a:lnB>
                      <a:noFill/>
                    </a:lnB>
                  </a:tcPr>
                </a:tc>
                <a:tc>
                  <a:txBody>
                    <a:bodyPr/>
                    <a:lstStyle/>
                    <a:p>
                      <a:pPr algn="l" fontAlgn="ctr"/>
                      <a:r>
                        <a:rPr lang="en-CA" sz="1000" b="0" i="0" u="none" strike="noStrike">
                          <a:solidFill>
                            <a:srgbClr val="000000"/>
                          </a:solidFill>
                          <a:effectLst/>
                          <a:latin typeface="Arial" panose="020B0604020202020204" pitchFamily="34" charset="0"/>
                          <a:cs typeface="Arial" panose="020B0604020202020204" pitchFamily="34" charset="0"/>
                        </a:rPr>
                        <a:t>Roads</a:t>
                      </a:r>
                    </a:p>
                  </a:txBody>
                  <a:tcPr marL="4049" marR="4049" marT="4049" marB="0">
                    <a:lnL>
                      <a:noFill/>
                    </a:lnL>
                    <a:lnR>
                      <a:noFill/>
                    </a:lnR>
                    <a:lnT>
                      <a:noFill/>
                    </a:lnT>
                    <a:lnB>
                      <a:noFill/>
                    </a:lnB>
                  </a:tcPr>
                </a:tc>
                <a:tc>
                  <a:txBody>
                    <a:bodyPr/>
                    <a:lstStyle/>
                    <a:p>
                      <a:pPr algn="r" fontAlgn="ctr"/>
                      <a:r>
                        <a:rPr lang="en-CA" sz="1000" b="0" i="0" u="none" strike="noStrike">
                          <a:solidFill>
                            <a:srgbClr val="000000"/>
                          </a:solidFill>
                          <a:effectLst/>
                          <a:latin typeface="Arial" panose="020B0604020202020204" pitchFamily="34" charset="0"/>
                          <a:cs typeface="Arial" panose="020B0604020202020204" pitchFamily="34" charset="0"/>
                        </a:rPr>
                        <a:t>687,000</a:t>
                      </a:r>
                    </a:p>
                  </a:txBody>
                  <a:tcPr marL="4049" marR="4049" marT="4049" marB="0">
                    <a:lnL>
                      <a:noFill/>
                    </a:lnL>
                    <a:lnR>
                      <a:noFill/>
                    </a:lnR>
                    <a:lnT>
                      <a:noFill/>
                    </a:lnT>
                    <a:lnB>
                      <a:noFill/>
                    </a:lnB>
                  </a:tcPr>
                </a:tc>
                <a:tc>
                  <a:txBody>
                    <a:bodyPr/>
                    <a:lstStyle/>
                    <a:p>
                      <a:pPr algn="r" fontAlgn="ctr"/>
                      <a:r>
                        <a:rPr lang="en-CA" sz="1000" b="0" i="0" u="none" strike="noStrike">
                          <a:solidFill>
                            <a:srgbClr val="000000"/>
                          </a:solidFill>
                          <a:effectLst/>
                          <a:latin typeface="Arial" panose="020B0604020202020204" pitchFamily="34" charset="0"/>
                          <a:cs typeface="Arial" panose="020B0604020202020204" pitchFamily="34" charset="0"/>
                        </a:rPr>
                        <a:t>687,000</a:t>
                      </a:r>
                    </a:p>
                  </a:txBody>
                  <a:tcPr marL="4049" marR="4049" marT="4049" marB="0">
                    <a:lnL>
                      <a:noFill/>
                    </a:lnL>
                    <a:lnR>
                      <a:noFill/>
                    </a:lnR>
                    <a:lnT>
                      <a:noFill/>
                    </a:lnT>
                    <a:lnB>
                      <a:noFill/>
                    </a:lnB>
                    <a:solidFill>
                      <a:schemeClr val="tx2">
                        <a:lumMod val="40000"/>
                        <a:lumOff val="60000"/>
                      </a:schemeClr>
                    </a:solidFill>
                  </a:tcPr>
                </a:tc>
                <a:tc>
                  <a:txBody>
                    <a:bodyPr/>
                    <a:lstStyle/>
                    <a:p>
                      <a:pPr algn="r" fontAlgn="ctr"/>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4022577276"/>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Sidewalks (includes $30,000 deferred from 2021)</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60,000</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60,000</a:t>
                      </a: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984822515"/>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Public Works Building Upgrades (deferred from 2021)</a:t>
                      </a:r>
                      <a:endParaRPr lang="en-US"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30,000</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30,000</a:t>
                      </a:r>
                    </a:p>
                  </a:txBody>
                  <a:tcPr marL="4049" marR="4049" marT="4049" marB="0">
                    <a:lnL>
                      <a:noFill/>
                    </a:lnL>
                    <a:lnR>
                      <a:noFill/>
                    </a:lnR>
                    <a:lnT>
                      <a:noFill/>
                    </a:lnT>
                    <a:lnB>
                      <a:noFill/>
                    </a:lnB>
                    <a:solidFill>
                      <a:schemeClr val="tx2">
                        <a:lumMod val="40000"/>
                        <a:lumOff val="60000"/>
                      </a:schemeClr>
                    </a:solidFill>
                  </a:tcPr>
                </a:tc>
                <a:tc>
                  <a:txBody>
                    <a:bodyPr/>
                    <a:lstStyle/>
                    <a:p>
                      <a:pPr algn="r" fontAlgn="t"/>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1404491221"/>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a:cs typeface="Arial"/>
                        </a:rPr>
                        <a:t>Streetlights</a:t>
                      </a:r>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15,000</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15,000</a:t>
                      </a: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1113552113"/>
                  </a:ext>
                </a:extLst>
              </a:tr>
              <a:tr h="181342">
                <a:tc>
                  <a:txBody>
                    <a:bodyPr/>
                    <a:lstStyle/>
                    <a:p>
                      <a:pPr algn="l" fontAlgn="ctr"/>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Replacement of Grader</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450,000</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450,000</a:t>
                      </a:r>
                    </a:p>
                  </a:txBody>
                  <a:tcPr marL="4049" marR="4049" marT="4049" marB="0">
                    <a:lnL>
                      <a:noFill/>
                    </a:lnL>
                    <a:lnR>
                      <a:noFill/>
                    </a:lnR>
                    <a:lnT>
                      <a:noFill/>
                    </a:lnT>
                    <a:lnB>
                      <a:noFill/>
                    </a:lnB>
                    <a:solidFill>
                      <a:schemeClr val="tx2">
                        <a:lumMod val="40000"/>
                        <a:lumOff val="60000"/>
                      </a:schemeClr>
                    </a:solidFill>
                  </a:tcPr>
                </a:tc>
                <a:tc>
                  <a:txBody>
                    <a:bodyPr/>
                    <a:lstStyle/>
                    <a:p>
                      <a:pPr algn="r" fontAlgn="t"/>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2584058206"/>
                  </a:ext>
                </a:extLst>
              </a:tr>
              <a:tr h="181342">
                <a:tc>
                  <a:txBody>
                    <a:bodyPr/>
                    <a:lstStyle/>
                    <a:p>
                      <a:pPr lvl="0" algn="l">
                        <a:buNone/>
                      </a:pPr>
                      <a:endParaRPr lang="en-CA" sz="1000" b="0" i="0" u="none" strike="noStrike">
                        <a:solidFill>
                          <a:srgbClr val="000000"/>
                        </a:solidFill>
                        <a:effectLst/>
                        <a:latin typeface="Arial"/>
                        <a:cs typeface="Arial"/>
                      </a:endParaRPr>
                    </a:p>
                  </a:txBody>
                  <a:tcPr marL="4049" marR="4049" marT="4049" marB="0">
                    <a:lnL w="0">
                      <a:noFill/>
                    </a:lnL>
                    <a:lnR w="0">
                      <a:noFill/>
                    </a:lnR>
                    <a:lnT w="0">
                      <a:noFill/>
                    </a:lnT>
                    <a:lnB w="0">
                      <a:noFill/>
                    </a:lnB>
                  </a:tcPr>
                </a:tc>
                <a:tc>
                  <a:txBody>
                    <a:bodyPr/>
                    <a:lstStyle/>
                    <a:p>
                      <a:pPr lvl="0" algn="l">
                        <a:buNone/>
                      </a:pPr>
                      <a:r>
                        <a:rPr lang="en-CA" sz="1000" b="0" i="0" u="none" strike="noStrike">
                          <a:solidFill>
                            <a:srgbClr val="000000"/>
                          </a:solidFill>
                          <a:effectLst/>
                          <a:latin typeface="Arial"/>
                          <a:cs typeface="Arial"/>
                        </a:rPr>
                        <a:t>Road Traffic Devices</a:t>
                      </a:r>
                    </a:p>
                  </a:txBody>
                  <a:tcPr marL="4049" marR="4049" marT="4049" marB="0">
                    <a:lnL w="0">
                      <a:noFill/>
                    </a:lnL>
                    <a:lnR w="0">
                      <a:noFill/>
                    </a:lnR>
                    <a:lnT w="0">
                      <a:noFill/>
                    </a:lnT>
                    <a:lnB w="0">
                      <a:noFill/>
                    </a:lnB>
                  </a:tcPr>
                </a:tc>
                <a:tc>
                  <a:txBody>
                    <a:bodyPr/>
                    <a:lstStyle/>
                    <a:p>
                      <a:pPr lvl="0" algn="r">
                        <a:buNone/>
                      </a:pPr>
                      <a:r>
                        <a:rPr lang="en-CA" sz="1000" b="0" i="0" u="none" strike="noStrike">
                          <a:solidFill>
                            <a:srgbClr val="000000"/>
                          </a:solidFill>
                          <a:effectLst/>
                          <a:latin typeface="Arial"/>
                          <a:cs typeface="Arial"/>
                        </a:rPr>
                        <a:t>5,000</a:t>
                      </a:r>
                    </a:p>
                  </a:txBody>
                  <a:tcPr marL="4049" marR="4049" marT="4049" marB="0">
                    <a:lnL w="0">
                      <a:noFill/>
                    </a:lnL>
                    <a:lnR w="0">
                      <a:noFill/>
                    </a:lnR>
                    <a:lnT w="0">
                      <a:noFill/>
                    </a:lnT>
                    <a:lnB w="0">
                      <a:noFill/>
                    </a:lnB>
                  </a:tcPr>
                </a:tc>
                <a:tc>
                  <a:txBody>
                    <a:bodyPr/>
                    <a:lstStyle/>
                    <a:p>
                      <a:pPr lvl="0" algn="r">
                        <a:buNone/>
                      </a:pPr>
                      <a:r>
                        <a:rPr lang="en-CA" sz="1000" b="0" i="0" u="none" strike="noStrike">
                          <a:solidFill>
                            <a:srgbClr val="000000"/>
                          </a:solidFill>
                          <a:effectLst/>
                          <a:latin typeface="Arial"/>
                          <a:cs typeface="Arial"/>
                        </a:rPr>
                        <a:t>5,000</a:t>
                      </a:r>
                    </a:p>
                  </a:txBody>
                  <a:tcPr marL="4049" marR="4049" marT="4049" marB="0">
                    <a:lnL w="0">
                      <a:noFill/>
                    </a:lnL>
                    <a:lnR w="0">
                      <a:noFill/>
                    </a:lnR>
                    <a:lnT w="0">
                      <a:noFill/>
                    </a:lnT>
                    <a:lnB w="0">
                      <a:noFill/>
                    </a:lnB>
                    <a:solidFill>
                      <a:schemeClr val="tx2">
                        <a:lumMod val="40000"/>
                        <a:lumOff val="60000"/>
                      </a:schemeClr>
                    </a:solidFill>
                  </a:tcPr>
                </a:tc>
                <a:tc>
                  <a:txBody>
                    <a:bodyPr/>
                    <a:lstStyle/>
                    <a:p>
                      <a:pPr lvl="0" algn="r">
                        <a:buNone/>
                      </a:pPr>
                      <a:endParaRPr lang="en-CA" sz="1000" b="0" i="0" u="none" strike="noStrike">
                        <a:solidFill>
                          <a:srgbClr val="000000"/>
                        </a:solidFill>
                        <a:effectLst/>
                        <a:latin typeface="Arial"/>
                        <a:cs typeface="Arial"/>
                      </a:endParaRPr>
                    </a:p>
                  </a:txBody>
                  <a:tcPr marL="4049" marR="4049" marT="4049" marB="0">
                    <a:lnL w="0">
                      <a:noFill/>
                    </a:lnL>
                    <a:lnR w="0">
                      <a:noFill/>
                    </a:lnR>
                    <a:lnT w="0">
                      <a:noFill/>
                    </a:lnT>
                    <a:lnB w="0">
                      <a:noFill/>
                    </a:lnB>
                    <a:solidFill>
                      <a:schemeClr val="tx2">
                        <a:lumMod val="40000"/>
                        <a:lumOff val="60000"/>
                      </a:schemeClr>
                    </a:solidFill>
                  </a:tcPr>
                </a:tc>
                <a:extLst>
                  <a:ext uri="{0D108BD9-81ED-4DB2-BD59-A6C34878D82A}">
                    <a16:rowId xmlns:a16="http://schemas.microsoft.com/office/drawing/2014/main" val="1432570795"/>
                  </a:ext>
                </a:extLst>
              </a:tr>
              <a:tr h="181342">
                <a:tc>
                  <a:txBody>
                    <a:bodyPr/>
                    <a:lstStyle/>
                    <a:p>
                      <a:pPr algn="l" fontAlgn="ctr"/>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Bollards Public Works Building</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15,000</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15,000</a:t>
                      </a:r>
                    </a:p>
                  </a:txBody>
                  <a:tcPr marL="4049" marR="4049" marT="4049" marB="0">
                    <a:lnL>
                      <a:noFill/>
                    </a:lnL>
                    <a:lnR>
                      <a:noFill/>
                    </a:lnR>
                    <a:lnT>
                      <a:noFill/>
                    </a:lnT>
                    <a:lnB>
                      <a:noFill/>
                    </a:lnB>
                    <a:solidFill>
                      <a:schemeClr val="tx2">
                        <a:lumMod val="40000"/>
                        <a:lumOff val="60000"/>
                      </a:schemeClr>
                    </a:solidFill>
                  </a:tcPr>
                </a:tc>
                <a:tc>
                  <a:txBody>
                    <a:bodyPr/>
                    <a:lstStyle/>
                    <a:p>
                      <a:pPr algn="r" fontAlgn="t"/>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3591844920"/>
                  </a:ext>
                </a:extLst>
              </a:tr>
              <a:tr h="181342">
                <a:tc>
                  <a:txBody>
                    <a:bodyPr/>
                    <a:lstStyle/>
                    <a:p>
                      <a:pPr algn="l" fontAlgn="ctr"/>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Front Entrance Public Works Building</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5,000</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5,000</a:t>
                      </a:r>
                    </a:p>
                  </a:txBody>
                  <a:tcPr marL="4049" marR="4049" marT="4049" marB="0">
                    <a:lnL>
                      <a:noFill/>
                    </a:lnL>
                    <a:lnR>
                      <a:noFill/>
                    </a:lnR>
                    <a:lnT>
                      <a:noFill/>
                    </a:lnT>
                    <a:lnB>
                      <a:noFill/>
                    </a:lnB>
                    <a:solidFill>
                      <a:schemeClr val="tx2">
                        <a:lumMod val="40000"/>
                        <a:lumOff val="60000"/>
                      </a:schemeClr>
                    </a:solidFill>
                  </a:tcPr>
                </a:tc>
                <a:tc>
                  <a:txBody>
                    <a:bodyPr/>
                    <a:lstStyle/>
                    <a:p>
                      <a:pPr algn="r" fontAlgn="t"/>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1032456260"/>
                  </a:ext>
                </a:extLst>
              </a:tr>
              <a:tr h="181342">
                <a:tc>
                  <a:txBody>
                    <a:bodyPr/>
                    <a:lstStyle/>
                    <a:p>
                      <a:pPr algn="l" fontAlgn="ctr"/>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r" fontAlgn="t"/>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r" fontAlgn="t"/>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tc>
                  <a:txBody>
                    <a:bodyPr/>
                    <a:lstStyle/>
                    <a:p>
                      <a:pPr algn="r" fontAlgn="t"/>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1697523364"/>
                  </a:ext>
                </a:extLst>
              </a:tr>
              <a:tr h="202707">
                <a:tc>
                  <a:txBody>
                    <a:bodyPr/>
                    <a:lstStyle/>
                    <a:p>
                      <a:pPr algn="l" fontAlgn="t"/>
                      <a:r>
                        <a:rPr lang="en-CA" sz="1000" b="1" i="0" u="none" strike="noStrike">
                          <a:solidFill>
                            <a:srgbClr val="000000"/>
                          </a:solidFill>
                          <a:effectLst/>
                          <a:latin typeface="Arial" panose="020B0604020202020204" pitchFamily="34" charset="0"/>
                          <a:cs typeface="Arial" panose="020B0604020202020204" pitchFamily="34" charset="0"/>
                        </a:rPr>
                        <a:t>Environmental Services – Sewer</a:t>
                      </a:r>
                    </a:p>
                  </a:txBody>
                  <a:tcPr marL="4049" marR="4049" marT="4049" marB="0">
                    <a:lnL>
                      <a:noFill/>
                    </a:lnL>
                    <a:lnR>
                      <a:noFill/>
                    </a:lnR>
                    <a:lnT>
                      <a:noFill/>
                    </a:lnT>
                    <a:lnB>
                      <a:noFill/>
                    </a:lnB>
                  </a:tcPr>
                </a:tc>
                <a:tc>
                  <a:txBody>
                    <a:bodyPr/>
                    <a:lstStyle/>
                    <a:p>
                      <a:pPr algn="l" fontAlgn="t"/>
                      <a:r>
                        <a:rPr lang="en-US" sz="1000" b="0" i="0" u="none" strike="noStrike">
                          <a:solidFill>
                            <a:srgbClr val="000000"/>
                          </a:solidFill>
                          <a:effectLst/>
                          <a:latin typeface="Arial" panose="020B0604020202020204" pitchFamily="34" charset="0"/>
                          <a:cs typeface="Arial" panose="020B0604020202020204" pitchFamily="34" charset="0"/>
                        </a:rPr>
                        <a:t>Sewer Lift Stations (deferred from 2021)</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25,000</a:t>
                      </a:r>
                    </a:p>
                  </a:txBody>
                  <a:tcPr marL="4049" marR="4049" marT="4049" marB="0">
                    <a:lnL>
                      <a:noFill/>
                    </a:lnL>
                    <a:lnR>
                      <a:noFill/>
                    </a:lnR>
                    <a:lnT>
                      <a:noFill/>
                    </a:lnT>
                    <a:lnB>
                      <a:noFill/>
                    </a:lnB>
                  </a:tcPr>
                </a:tc>
                <a:tc>
                  <a:txBody>
                    <a:bodyPr/>
                    <a:lstStyle/>
                    <a:p>
                      <a:pPr algn="r" fontAlgn="b"/>
                      <a:r>
                        <a:rPr lang="en-CA" sz="1000" b="0" i="0" u="none" strike="noStrike">
                          <a:solidFill>
                            <a:srgbClr val="000000"/>
                          </a:solidFill>
                          <a:effectLst/>
                          <a:latin typeface="Arial" panose="020B0604020202020204" pitchFamily="34" charset="0"/>
                          <a:cs typeface="Arial" panose="020B0604020202020204" pitchFamily="34" charset="0"/>
                        </a:rPr>
                        <a:t>25,000</a:t>
                      </a: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93741484"/>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David St. Flow Meter</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40,000</a:t>
                      </a:r>
                    </a:p>
                  </a:txBody>
                  <a:tcPr marL="4049" marR="4049" marT="4049" marB="0">
                    <a:lnL>
                      <a:noFill/>
                    </a:lnL>
                    <a:lnR>
                      <a:noFill/>
                    </a:lnR>
                    <a:lnT>
                      <a:noFill/>
                    </a:lnT>
                    <a:lnB>
                      <a:noFill/>
                    </a:lnB>
                  </a:tcPr>
                </a:tc>
                <a:tc>
                  <a:txBody>
                    <a:bodyPr/>
                    <a:lstStyle/>
                    <a:p>
                      <a:pPr algn="r" fontAlgn="b"/>
                      <a:r>
                        <a:rPr lang="en-CA" sz="1000" b="0" i="0" u="none" strike="noStrike">
                          <a:solidFill>
                            <a:srgbClr val="000000"/>
                          </a:solidFill>
                          <a:effectLst/>
                          <a:latin typeface="Arial" panose="020B0604020202020204" pitchFamily="34" charset="0"/>
                          <a:cs typeface="Arial" panose="020B0604020202020204" pitchFamily="34" charset="0"/>
                        </a:rPr>
                        <a:t>40,000</a:t>
                      </a: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3999009582"/>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r" fontAlgn="t"/>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1653087617"/>
                  </a:ext>
                </a:extLst>
              </a:tr>
            </a:tbl>
          </a:graphicData>
        </a:graphic>
      </p:graphicFrame>
    </p:spTree>
    <p:extLst>
      <p:ext uri="{BB962C8B-B14F-4D97-AF65-F5344CB8AC3E}">
        <p14:creationId xmlns:p14="http://schemas.microsoft.com/office/powerpoint/2010/main" val="529892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6A7C5D-A833-4453-83C3-A80F865C49E0}"/>
              </a:ext>
            </a:extLst>
          </p:cNvPr>
          <p:cNvSpPr>
            <a:spLocks noGrp="1"/>
          </p:cNvSpPr>
          <p:nvPr>
            <p:ph type="sldNum" sz="quarter" idx="12"/>
          </p:nvPr>
        </p:nvSpPr>
        <p:spPr/>
        <p:txBody>
          <a:bodyPr/>
          <a:lstStyle/>
          <a:p>
            <a:fld id="{FAD5A89B-59BD-4EDC-A447-9FF491837F86}" type="slidenum">
              <a:rPr lang="en-US" smtClean="0"/>
              <a:t>22</a:t>
            </a:fld>
            <a:endParaRPr lang="en-US"/>
          </a:p>
        </p:txBody>
      </p:sp>
      <p:sp>
        <p:nvSpPr>
          <p:cNvPr id="2" name="Title 1">
            <a:extLst>
              <a:ext uri="{FF2B5EF4-FFF2-40B4-BE49-F238E27FC236}">
                <a16:creationId xmlns:a16="http://schemas.microsoft.com/office/drawing/2014/main" id="{2C82C422-F308-4ED7-9CE9-D98A8DE55361}"/>
              </a:ext>
            </a:extLst>
          </p:cNvPr>
          <p:cNvSpPr>
            <a:spLocks noGrp="1"/>
          </p:cNvSpPr>
          <p:nvPr>
            <p:ph type="title" idx="4294967295"/>
          </p:nvPr>
        </p:nvSpPr>
        <p:spPr>
          <a:xfrm>
            <a:off x="507917" y="633911"/>
            <a:ext cx="7989887" cy="313526"/>
          </a:xfrm>
        </p:spPr>
        <p:txBody>
          <a:bodyPr>
            <a:normAutofit fontScale="90000"/>
          </a:bodyPr>
          <a:lstStyle/>
          <a:p>
            <a:pPr algn="ctr"/>
            <a:r>
              <a:rPr lang="en-CA">
                <a:solidFill>
                  <a:schemeClr val="tx1"/>
                </a:solidFill>
              </a:rPr>
              <a:t>Capital BUDGET 2022</a:t>
            </a:r>
          </a:p>
        </p:txBody>
      </p:sp>
      <p:graphicFrame>
        <p:nvGraphicFramePr>
          <p:cNvPr id="5" name="Table 4">
            <a:extLst>
              <a:ext uri="{FF2B5EF4-FFF2-40B4-BE49-F238E27FC236}">
                <a16:creationId xmlns:a16="http://schemas.microsoft.com/office/drawing/2014/main" id="{71DBAE6B-B009-4931-B57F-8C4B59CD661F}"/>
              </a:ext>
            </a:extLst>
          </p:cNvPr>
          <p:cNvGraphicFramePr>
            <a:graphicFrameLocks noGrp="1"/>
          </p:cNvGraphicFramePr>
          <p:nvPr>
            <p:extLst>
              <p:ext uri="{D42A27DB-BD31-4B8C-83A1-F6EECF244321}">
                <p14:modId xmlns:p14="http://schemas.microsoft.com/office/powerpoint/2010/main" val="3510801420"/>
              </p:ext>
            </p:extLst>
          </p:nvPr>
        </p:nvGraphicFramePr>
        <p:xfrm>
          <a:off x="82193" y="873303"/>
          <a:ext cx="8876871" cy="2838939"/>
        </p:xfrm>
        <a:graphic>
          <a:graphicData uri="http://schemas.openxmlformats.org/drawingml/2006/table">
            <a:tbl>
              <a:tblPr/>
              <a:tblGrid>
                <a:gridCol w="2002247">
                  <a:extLst>
                    <a:ext uri="{9D8B030D-6E8A-4147-A177-3AD203B41FA5}">
                      <a16:colId xmlns:a16="http://schemas.microsoft.com/office/drawing/2014/main" val="3358049024"/>
                    </a:ext>
                  </a:extLst>
                </a:gridCol>
                <a:gridCol w="3382796">
                  <a:extLst>
                    <a:ext uri="{9D8B030D-6E8A-4147-A177-3AD203B41FA5}">
                      <a16:colId xmlns:a16="http://schemas.microsoft.com/office/drawing/2014/main" val="312082729"/>
                    </a:ext>
                  </a:extLst>
                </a:gridCol>
                <a:gridCol w="856859">
                  <a:extLst>
                    <a:ext uri="{9D8B030D-6E8A-4147-A177-3AD203B41FA5}">
                      <a16:colId xmlns:a16="http://schemas.microsoft.com/office/drawing/2014/main" val="295526328"/>
                    </a:ext>
                  </a:extLst>
                </a:gridCol>
                <a:gridCol w="1479508">
                  <a:extLst>
                    <a:ext uri="{9D8B030D-6E8A-4147-A177-3AD203B41FA5}">
                      <a16:colId xmlns:a16="http://schemas.microsoft.com/office/drawing/2014/main" val="841283258"/>
                    </a:ext>
                  </a:extLst>
                </a:gridCol>
                <a:gridCol w="1155461">
                  <a:extLst>
                    <a:ext uri="{9D8B030D-6E8A-4147-A177-3AD203B41FA5}">
                      <a16:colId xmlns:a16="http://schemas.microsoft.com/office/drawing/2014/main" val="3224931432"/>
                    </a:ext>
                  </a:extLst>
                </a:gridCol>
              </a:tblGrid>
              <a:tr h="185343">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nchor="b">
                    <a:lnL>
                      <a:noFill/>
                    </a:lnL>
                    <a:lnR>
                      <a:noFill/>
                    </a:lnR>
                    <a:lnT>
                      <a:noFill/>
                    </a:lnT>
                    <a:lnB>
                      <a:noFill/>
                    </a:lnB>
                  </a:tcPr>
                </a:tc>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nchor="b">
                    <a:lnL>
                      <a:noFill/>
                    </a:lnL>
                    <a:lnR>
                      <a:noFill/>
                    </a:lnR>
                    <a:lnT>
                      <a:noFill/>
                    </a:lnT>
                    <a:lnB>
                      <a:noFill/>
                    </a:lnB>
                  </a:tcPr>
                </a:tc>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nchor="b">
                    <a:lnL>
                      <a:noFill/>
                    </a:lnL>
                    <a:lnR>
                      <a:noFill/>
                    </a:lnR>
                    <a:lnT>
                      <a:noFill/>
                    </a:lnT>
                    <a:lnB>
                      <a:noFill/>
                    </a:lnB>
                  </a:tcPr>
                </a:tc>
                <a:tc gridSpan="2">
                  <a:txBody>
                    <a:bodyPr/>
                    <a:lstStyle/>
                    <a:p>
                      <a:pPr algn="ctr" fontAlgn="ctr"/>
                      <a:r>
                        <a:rPr lang="en-CA" sz="1000" b="1" i="0" u="none" strike="noStrike">
                          <a:solidFill>
                            <a:srgbClr val="000000"/>
                          </a:solidFill>
                          <a:effectLst/>
                          <a:latin typeface="Arial" panose="020B0604020202020204" pitchFamily="34" charset="0"/>
                          <a:cs typeface="Arial" panose="020B0604020202020204" pitchFamily="34" charset="0"/>
                        </a:rPr>
                        <a:t>Allocation of Funds </a:t>
                      </a:r>
                    </a:p>
                  </a:txBody>
                  <a:tcPr marL="4049" marR="4049" marT="4049" marB="0" anchor="ctr">
                    <a:lnL>
                      <a:noFill/>
                    </a:lnL>
                    <a:lnR>
                      <a:noFill/>
                    </a:lnR>
                    <a:lnT>
                      <a:noFill/>
                    </a:lnT>
                    <a:lnB w="6350" cap="flat" cmpd="sng" algn="ctr">
                      <a:solidFill>
                        <a:srgbClr val="000000"/>
                      </a:solidFill>
                      <a:prstDash val="solid"/>
                      <a:round/>
                      <a:headEnd type="none" w="med" len="med"/>
                      <a:tailEnd type="none" w="med" len="med"/>
                    </a:lnB>
                    <a:solidFill>
                      <a:schemeClr val="tx2">
                        <a:lumMod val="40000"/>
                        <a:lumOff val="60000"/>
                      </a:schemeClr>
                    </a:solidFill>
                  </a:tcPr>
                </a:tc>
                <a:tc hMerge="1">
                  <a:txBody>
                    <a:bodyPr/>
                    <a:lstStyle/>
                    <a:p>
                      <a:endParaRPr lang="en-CA"/>
                    </a:p>
                  </a:txBody>
                  <a:tcPr/>
                </a:tc>
                <a:extLst>
                  <a:ext uri="{0D108BD9-81ED-4DB2-BD59-A6C34878D82A}">
                    <a16:rowId xmlns:a16="http://schemas.microsoft.com/office/drawing/2014/main" val="3058560907"/>
                  </a:ext>
                </a:extLst>
              </a:tr>
              <a:tr h="163201">
                <a:tc>
                  <a:txBody>
                    <a:bodyPr/>
                    <a:lstStyle/>
                    <a:p>
                      <a:pPr algn="l" fontAlgn="ctr"/>
                      <a:r>
                        <a:rPr lang="en-CA" sz="1000" b="1" i="0" u="none" strike="noStrike">
                          <a:solidFill>
                            <a:srgbClr val="000000"/>
                          </a:solidFill>
                          <a:effectLst/>
                          <a:latin typeface="Arial" panose="020B0604020202020204" pitchFamily="34" charset="0"/>
                          <a:cs typeface="Arial" panose="020B0604020202020204" pitchFamily="34" charset="0"/>
                        </a:rPr>
                        <a:t>Department</a:t>
                      </a:r>
                    </a:p>
                  </a:txBody>
                  <a:tcPr marL="4049" marR="4049" marT="4049"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CA" sz="1000" b="1" i="0" u="none" strike="noStrike">
                          <a:solidFill>
                            <a:srgbClr val="000000"/>
                          </a:solidFill>
                          <a:effectLst/>
                          <a:latin typeface="Arial" panose="020B0604020202020204" pitchFamily="34" charset="0"/>
                          <a:cs typeface="Arial" panose="020B0604020202020204" pitchFamily="34" charset="0"/>
                        </a:rPr>
                        <a:t>Asset Description</a:t>
                      </a:r>
                    </a:p>
                  </a:txBody>
                  <a:tcPr marL="4049" marR="4049" marT="4049"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en-CA" sz="1000" b="1" i="0" u="none" strike="noStrike">
                          <a:solidFill>
                            <a:srgbClr val="000000"/>
                          </a:solidFill>
                          <a:effectLst/>
                          <a:latin typeface="Arial" panose="020B0604020202020204" pitchFamily="34" charset="0"/>
                          <a:cs typeface="Arial" panose="020B0604020202020204" pitchFamily="34" charset="0"/>
                        </a:rPr>
                        <a:t>2022 Budget</a:t>
                      </a:r>
                    </a:p>
                  </a:txBody>
                  <a:tcPr marL="4049" marR="4049" marT="4049"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en-CA" sz="1000" b="1" i="0" u="none" strike="noStrike">
                          <a:solidFill>
                            <a:srgbClr val="000000"/>
                          </a:solidFill>
                          <a:effectLst/>
                          <a:latin typeface="Arial" panose="020B0604020202020204" pitchFamily="34" charset="0"/>
                          <a:cs typeface="Arial" panose="020B0604020202020204" pitchFamily="34" charset="0"/>
                        </a:rPr>
                        <a:t>Transfer from Reserves</a:t>
                      </a:r>
                    </a:p>
                  </a:txBody>
                  <a:tcPr marL="4049" marR="4049" marT="40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r" fontAlgn="ctr"/>
                      <a:r>
                        <a:rPr lang="en-CA" sz="1000" b="1" i="0" u="none" strike="noStrike">
                          <a:solidFill>
                            <a:srgbClr val="000000"/>
                          </a:solidFill>
                          <a:effectLst/>
                          <a:latin typeface="Arial" panose="020B0604020202020204" pitchFamily="34" charset="0"/>
                          <a:cs typeface="Arial" panose="020B0604020202020204" pitchFamily="34" charset="0"/>
                        </a:rPr>
                        <a:t>Capital Grants</a:t>
                      </a:r>
                    </a:p>
                  </a:txBody>
                  <a:tcPr marL="4049" marR="4049" marT="40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3612717728"/>
                  </a:ext>
                </a:extLst>
              </a:tr>
              <a:tr h="181342">
                <a:tc>
                  <a:txBody>
                    <a:bodyPr/>
                    <a:lstStyle/>
                    <a:p>
                      <a:pPr algn="l" fontAlgn="t"/>
                      <a:r>
                        <a:rPr lang="en-CA" sz="1000" b="1" i="0" u="none" strike="noStrike">
                          <a:solidFill>
                            <a:srgbClr val="000000"/>
                          </a:solidFill>
                          <a:effectLst/>
                          <a:latin typeface="Arial" panose="020B0604020202020204" pitchFamily="34" charset="0"/>
                          <a:cs typeface="Arial" panose="020B0604020202020204" pitchFamily="34" charset="0"/>
                        </a:rPr>
                        <a:t>Recreation</a:t>
                      </a:r>
                    </a:p>
                  </a:txBody>
                  <a:tcPr marL="4049" marR="4049" marT="4049"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r>
                        <a:rPr lang="en-US" sz="1000" b="0" i="0" u="none" strike="noStrike">
                          <a:solidFill>
                            <a:srgbClr val="000000"/>
                          </a:solidFill>
                          <a:effectLst/>
                          <a:latin typeface="Arial" panose="020B0604020202020204" pitchFamily="34" charset="0"/>
                          <a:cs typeface="Arial" panose="020B0604020202020204" pitchFamily="34" charset="0"/>
                        </a:rPr>
                        <a:t>Alban Community Centre Rehab – ICIP</a:t>
                      </a:r>
                    </a:p>
                  </a:txBody>
                  <a:tcPr marL="4049" marR="4049" marT="4049"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en-CA" sz="1000" b="0" i="0" u="none" strike="noStrike">
                          <a:solidFill>
                            <a:srgbClr val="000000"/>
                          </a:solidFill>
                          <a:effectLst/>
                          <a:latin typeface="Arial"/>
                          <a:cs typeface="Arial"/>
                        </a:rPr>
                        <a:t>548,400</a:t>
                      </a:r>
                      <a:endParaRPr lang="en-US" sz="1000"/>
                    </a:p>
                  </a:txBody>
                  <a:tcPr marL="4049" marR="4049" marT="4049" marB="0">
                    <a:lnL>
                      <a:noFill/>
                    </a:lnL>
                    <a:lnR>
                      <a:noFill/>
                    </a:lnR>
                    <a:lnT w="6350" cap="flat" cmpd="sng" algn="ctr">
                      <a:solidFill>
                        <a:srgbClr val="000000"/>
                      </a:solidFill>
                      <a:prstDash val="solid"/>
                      <a:round/>
                      <a:headEnd type="none" w="med" len="med"/>
                      <a:tailEnd type="none" w="med" len="med"/>
                    </a:lnT>
                    <a:lnB>
                      <a:noFill/>
                    </a:lnB>
                  </a:tcPr>
                </a:tc>
                <a:tc>
                  <a:txBody>
                    <a:bodyPr/>
                    <a:lstStyle/>
                    <a:p>
                      <a:pPr lvl="0" algn="r">
                        <a:buNone/>
                      </a:pPr>
                      <a:r>
                        <a:rPr lang="en-CA" sz="1000" b="0" i="0" u="none" strike="noStrike">
                          <a:solidFill>
                            <a:srgbClr val="000000"/>
                          </a:solidFill>
                          <a:effectLst/>
                          <a:latin typeface="Arial"/>
                          <a:cs typeface="Arial"/>
                        </a:rPr>
                        <a:t>146,258</a:t>
                      </a:r>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w="6350" cap="flat" cmpd="sng" algn="ctr">
                      <a:solidFill>
                        <a:srgbClr val="000000"/>
                      </a:solidFill>
                      <a:prstDash val="solid"/>
                      <a:round/>
                      <a:headEnd type="none" w="med" len="med"/>
                      <a:tailEnd type="none" w="med" len="med"/>
                    </a:lnT>
                    <a:lnB>
                      <a:noFill/>
                    </a:lnB>
                    <a:solidFill>
                      <a:schemeClr val="tx2">
                        <a:lumMod val="40000"/>
                        <a:lumOff val="60000"/>
                      </a:schemeClr>
                    </a:solidFill>
                  </a:tcPr>
                </a:tc>
                <a:tc>
                  <a:txBody>
                    <a:bodyPr/>
                    <a:lstStyle/>
                    <a:p>
                      <a:pPr lvl="0" algn="r">
                        <a:buNone/>
                      </a:pPr>
                      <a:r>
                        <a:rPr lang="en-CA" sz="1000" b="0" i="0" u="none" strike="noStrike">
                          <a:solidFill>
                            <a:srgbClr val="000000"/>
                          </a:solidFill>
                          <a:effectLst/>
                          <a:latin typeface="Arial"/>
                          <a:cs typeface="Arial"/>
                        </a:rPr>
                        <a:t>402,142</a:t>
                      </a:r>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w="6350" cap="flat" cmpd="sng" algn="ctr">
                      <a:solidFill>
                        <a:srgbClr val="000000"/>
                      </a:solidFill>
                      <a:prstDash val="solid"/>
                      <a:round/>
                      <a:headEnd type="none" w="med" len="med"/>
                      <a:tailEnd type="none" w="med" len="med"/>
                    </a:lnT>
                    <a:lnB>
                      <a:noFill/>
                    </a:lnB>
                    <a:solidFill>
                      <a:schemeClr val="tx2">
                        <a:lumMod val="40000"/>
                        <a:lumOff val="60000"/>
                      </a:schemeClr>
                    </a:solidFill>
                  </a:tcPr>
                </a:tc>
                <a:extLst>
                  <a:ext uri="{0D108BD9-81ED-4DB2-BD59-A6C34878D82A}">
                    <a16:rowId xmlns:a16="http://schemas.microsoft.com/office/drawing/2014/main" val="1910159597"/>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Musical Instruments Alban (deferred from 2021)</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29,400</a:t>
                      </a:r>
                    </a:p>
                  </a:txBody>
                  <a:tcPr marL="4049" marR="4049" marT="4049" marB="0">
                    <a:lnL>
                      <a:noFill/>
                    </a:lnL>
                    <a:lnR>
                      <a:noFill/>
                    </a:lnR>
                    <a:lnT>
                      <a:noFill/>
                    </a:lnT>
                    <a:lnB>
                      <a:noFill/>
                    </a:lnB>
                  </a:tcPr>
                </a:tc>
                <a:tc>
                  <a:txBody>
                    <a:bodyPr/>
                    <a:lstStyle/>
                    <a:p>
                      <a:pPr algn="r" fontAlgn="b"/>
                      <a:r>
                        <a:rPr lang="en-CA" sz="1000" b="0" i="0" u="none" strike="noStrike">
                          <a:solidFill>
                            <a:srgbClr val="000000"/>
                          </a:solidFill>
                          <a:effectLst/>
                          <a:latin typeface="Arial" panose="020B0604020202020204" pitchFamily="34" charset="0"/>
                          <a:cs typeface="Arial" panose="020B0604020202020204" pitchFamily="34" charset="0"/>
                        </a:rPr>
                        <a:t>5,000</a:t>
                      </a:r>
                    </a:p>
                  </a:txBody>
                  <a:tcPr marL="4049" marR="4049" marT="4049" marB="0">
                    <a:lnL>
                      <a:noFill/>
                    </a:lnL>
                    <a:lnR>
                      <a:noFill/>
                    </a:lnR>
                    <a:lnT>
                      <a:noFill/>
                    </a:lnT>
                    <a:lnB>
                      <a:noFill/>
                    </a:lnB>
                    <a:solidFill>
                      <a:schemeClr val="tx2">
                        <a:lumMod val="40000"/>
                        <a:lumOff val="60000"/>
                      </a:schemeClr>
                    </a:solidFill>
                  </a:tcPr>
                </a:tc>
                <a:tc>
                  <a:txBody>
                    <a:bodyPr/>
                    <a:lstStyle/>
                    <a:p>
                      <a:pPr algn="r" fontAlgn="b"/>
                      <a:r>
                        <a:rPr lang="en-CA" sz="1000" b="0" i="0" u="none" strike="noStrike">
                          <a:solidFill>
                            <a:srgbClr val="000000"/>
                          </a:solidFill>
                          <a:effectLst/>
                          <a:latin typeface="Arial" panose="020B0604020202020204" pitchFamily="34" charset="0"/>
                          <a:cs typeface="Arial" panose="020B0604020202020204" pitchFamily="34" charset="0"/>
                        </a:rPr>
                        <a:t>24,400</a:t>
                      </a: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3762837385"/>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US" sz="1000" b="0" i="0" u="none" strike="noStrike">
                          <a:solidFill>
                            <a:srgbClr val="000000"/>
                          </a:solidFill>
                          <a:effectLst/>
                          <a:latin typeface="Arial" panose="020B0604020202020204" pitchFamily="34" charset="0"/>
                          <a:cs typeface="Arial" panose="020B0604020202020204" pitchFamily="34" charset="0"/>
                        </a:rPr>
                        <a:t>Ice </a:t>
                      </a:r>
                      <a:r>
                        <a:rPr lang="en-US" sz="1000" b="0" i="0" u="none" strike="noStrike" err="1">
                          <a:solidFill>
                            <a:srgbClr val="000000"/>
                          </a:solidFill>
                          <a:effectLst/>
                          <a:latin typeface="Arial" panose="020B0604020202020204" pitchFamily="34" charset="0"/>
                          <a:cs typeface="Arial" panose="020B0604020202020204" pitchFamily="34" charset="0"/>
                        </a:rPr>
                        <a:t>Resurfacer</a:t>
                      </a:r>
                      <a:r>
                        <a:rPr lang="en-US" sz="1000" b="0" i="0" u="none" strike="noStrike">
                          <a:solidFill>
                            <a:srgbClr val="000000"/>
                          </a:solidFill>
                          <a:effectLst/>
                          <a:latin typeface="Arial" panose="020B0604020202020204" pitchFamily="34" charset="0"/>
                          <a:cs typeface="Arial" panose="020B0604020202020204" pitchFamily="34" charset="0"/>
                        </a:rPr>
                        <a:t> Self Leveling</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28,000</a:t>
                      </a:r>
                    </a:p>
                  </a:txBody>
                  <a:tcPr marL="4049" marR="4049" marT="4049" marB="0">
                    <a:lnL>
                      <a:noFill/>
                    </a:lnL>
                    <a:lnR>
                      <a:noFill/>
                    </a:lnR>
                    <a:lnT>
                      <a:noFill/>
                    </a:lnT>
                    <a:lnB>
                      <a:noFill/>
                    </a:lnB>
                  </a:tcPr>
                </a:tc>
                <a:tc>
                  <a:txBody>
                    <a:bodyPr/>
                    <a:lstStyle/>
                    <a:p>
                      <a:pPr algn="r" fontAlgn="b"/>
                      <a:r>
                        <a:rPr lang="en-CA" sz="1000" b="0" i="0" u="none" strike="noStrike">
                          <a:solidFill>
                            <a:srgbClr val="000000"/>
                          </a:solidFill>
                          <a:effectLst/>
                          <a:latin typeface="Arial" panose="020B0604020202020204" pitchFamily="34" charset="0"/>
                          <a:cs typeface="Arial" panose="020B0604020202020204" pitchFamily="34" charset="0"/>
                        </a:rPr>
                        <a:t>28,000</a:t>
                      </a: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3739792633"/>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Arena Fascia Rehabilitation</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100,000</a:t>
                      </a:r>
                    </a:p>
                  </a:txBody>
                  <a:tcPr marL="4049" marR="4049" marT="4049" marB="0">
                    <a:lnL>
                      <a:noFill/>
                    </a:lnL>
                    <a:lnR>
                      <a:noFill/>
                    </a:lnR>
                    <a:lnT>
                      <a:noFill/>
                    </a:lnT>
                    <a:lnB>
                      <a:noFill/>
                    </a:lnB>
                  </a:tcPr>
                </a:tc>
                <a:tc>
                  <a:txBody>
                    <a:bodyPr/>
                    <a:lstStyle/>
                    <a:p>
                      <a:pPr algn="r" fontAlgn="b"/>
                      <a:r>
                        <a:rPr lang="en-CA" sz="1000" b="0" i="0" u="none" strike="noStrike">
                          <a:solidFill>
                            <a:srgbClr val="000000"/>
                          </a:solidFill>
                          <a:effectLst/>
                          <a:latin typeface="Arial" panose="020B0604020202020204" pitchFamily="34" charset="0"/>
                          <a:cs typeface="Arial" panose="020B0604020202020204" pitchFamily="34" charset="0"/>
                        </a:rPr>
                        <a:t>100,000</a:t>
                      </a: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3117301369"/>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Arena Brine Pump</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25,000</a:t>
                      </a:r>
                    </a:p>
                  </a:txBody>
                  <a:tcPr marL="4049" marR="4049" marT="4049" marB="0">
                    <a:lnL>
                      <a:noFill/>
                    </a:lnL>
                    <a:lnR>
                      <a:noFill/>
                    </a:lnR>
                    <a:lnT>
                      <a:noFill/>
                    </a:lnT>
                    <a:lnB>
                      <a:noFill/>
                    </a:lnB>
                  </a:tcPr>
                </a:tc>
                <a:tc>
                  <a:txBody>
                    <a:bodyPr/>
                    <a:lstStyle/>
                    <a:p>
                      <a:pPr algn="r" fontAlgn="b"/>
                      <a:r>
                        <a:rPr lang="en-CA" sz="1000" b="0" i="0" u="none" strike="noStrike">
                          <a:solidFill>
                            <a:srgbClr val="000000"/>
                          </a:solidFill>
                          <a:effectLst/>
                          <a:latin typeface="Arial" panose="020B0604020202020204" pitchFamily="34" charset="0"/>
                          <a:cs typeface="Arial" panose="020B0604020202020204" pitchFamily="34" charset="0"/>
                        </a:rPr>
                        <a:t>25,000</a:t>
                      </a: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1412028296"/>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Shanty Bay Wharf Rehabilitation</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40,000</a:t>
                      </a:r>
                    </a:p>
                  </a:txBody>
                  <a:tcPr marL="4049" marR="4049" marT="4049" marB="0">
                    <a:lnL>
                      <a:noFill/>
                    </a:lnL>
                    <a:lnR>
                      <a:noFill/>
                    </a:lnR>
                    <a:lnT>
                      <a:noFill/>
                    </a:lnT>
                    <a:lnB>
                      <a:noFill/>
                    </a:lnB>
                  </a:tcPr>
                </a:tc>
                <a:tc>
                  <a:txBody>
                    <a:bodyPr/>
                    <a:lstStyle/>
                    <a:p>
                      <a:pPr algn="r" fontAlgn="b"/>
                      <a:r>
                        <a:rPr lang="en-CA" sz="1000" b="0" i="0" u="none" strike="noStrike">
                          <a:solidFill>
                            <a:srgbClr val="000000"/>
                          </a:solidFill>
                          <a:effectLst/>
                          <a:latin typeface="Arial" panose="020B0604020202020204" pitchFamily="34" charset="0"/>
                          <a:cs typeface="Arial" panose="020B0604020202020204" pitchFamily="34" charset="0"/>
                        </a:rPr>
                        <a:t>40,000</a:t>
                      </a: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1656970404"/>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Splash Pad Washroom, Canteen Roof and Bleachers</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19,000</a:t>
                      </a:r>
                    </a:p>
                  </a:txBody>
                  <a:tcPr marL="4049" marR="4049" marT="4049" marB="0">
                    <a:lnL>
                      <a:noFill/>
                    </a:lnL>
                    <a:lnR>
                      <a:noFill/>
                    </a:lnR>
                    <a:lnT>
                      <a:noFill/>
                    </a:lnT>
                    <a:lnB>
                      <a:noFill/>
                    </a:lnB>
                  </a:tcPr>
                </a:tc>
                <a:tc>
                  <a:txBody>
                    <a:bodyPr/>
                    <a:lstStyle/>
                    <a:p>
                      <a:pPr algn="r" fontAlgn="b"/>
                      <a:r>
                        <a:rPr lang="en-CA" sz="1000" b="0" i="0" u="none" strike="noStrike">
                          <a:solidFill>
                            <a:srgbClr val="000000"/>
                          </a:solidFill>
                          <a:effectLst/>
                          <a:latin typeface="Arial" panose="020B0604020202020204" pitchFamily="34" charset="0"/>
                          <a:cs typeface="Arial" panose="020B0604020202020204" pitchFamily="34" charset="0"/>
                        </a:rPr>
                        <a:t>19,000</a:t>
                      </a: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1890894806"/>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VAA Trail</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20,000</a:t>
                      </a:r>
                    </a:p>
                  </a:txBody>
                  <a:tcPr marL="4049" marR="4049" marT="4049" marB="0">
                    <a:lnL>
                      <a:noFill/>
                    </a:lnL>
                    <a:lnR>
                      <a:noFill/>
                    </a:lnR>
                    <a:lnT>
                      <a:noFill/>
                    </a:lnT>
                    <a:lnB>
                      <a:noFill/>
                    </a:lnB>
                  </a:tcPr>
                </a:tc>
                <a:tc>
                  <a:txBody>
                    <a:bodyPr/>
                    <a:lstStyle/>
                    <a:p>
                      <a:pPr algn="r" fontAlgn="b"/>
                      <a:r>
                        <a:rPr lang="en-CA" sz="1000" b="0" i="0" u="none" strike="noStrike">
                          <a:solidFill>
                            <a:srgbClr val="000000"/>
                          </a:solidFill>
                          <a:effectLst/>
                          <a:latin typeface="Arial" panose="020B0604020202020204" pitchFamily="34" charset="0"/>
                          <a:cs typeface="Arial" panose="020B0604020202020204" pitchFamily="34" charset="0"/>
                        </a:rPr>
                        <a:t>20,000</a:t>
                      </a: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1050734657"/>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Playground Equipment Joe Chartrand Park</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100,000</a:t>
                      </a:r>
                    </a:p>
                  </a:txBody>
                  <a:tcPr marL="4049" marR="4049" marT="4049" marB="0">
                    <a:lnL>
                      <a:noFill/>
                    </a:lnL>
                    <a:lnR>
                      <a:noFill/>
                    </a:lnR>
                    <a:lnT>
                      <a:noFill/>
                    </a:lnT>
                    <a:lnB>
                      <a:noFill/>
                    </a:lnB>
                  </a:tcPr>
                </a:tc>
                <a:tc>
                  <a:txBody>
                    <a:bodyPr/>
                    <a:lstStyle/>
                    <a:p>
                      <a:pPr algn="r" fontAlgn="b"/>
                      <a:r>
                        <a:rPr lang="en-CA" sz="1000" b="0" i="0" u="none" strike="noStrike">
                          <a:solidFill>
                            <a:srgbClr val="000000"/>
                          </a:solidFill>
                          <a:effectLst/>
                          <a:latin typeface="Arial" panose="020B0604020202020204" pitchFamily="34" charset="0"/>
                          <a:cs typeface="Arial" panose="020B0604020202020204" pitchFamily="34" charset="0"/>
                        </a:rPr>
                        <a:t>100,000</a:t>
                      </a: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2507145870"/>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Outdoor Sound Equipment Joe Chartrand Park</a:t>
                      </a:r>
                    </a:p>
                  </a:txBody>
                  <a:tcPr marL="4049" marR="4049" marT="4049" marB="0">
                    <a:lnL>
                      <a:noFill/>
                    </a:lnL>
                    <a:lnR>
                      <a:noFill/>
                    </a:lnR>
                    <a:lnT>
                      <a:noFill/>
                    </a:lnT>
                    <a:lnB>
                      <a:noFill/>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25,000</a:t>
                      </a:r>
                    </a:p>
                  </a:txBody>
                  <a:tcPr marL="4049" marR="4049" marT="4049" marB="0">
                    <a:lnL>
                      <a:noFill/>
                    </a:lnL>
                    <a:lnR>
                      <a:noFill/>
                    </a:lnR>
                    <a:lnT>
                      <a:noFill/>
                    </a:lnT>
                    <a:lnB>
                      <a:noFill/>
                    </a:lnB>
                  </a:tcPr>
                </a:tc>
                <a:tc>
                  <a:txBody>
                    <a:bodyPr/>
                    <a:lstStyle/>
                    <a:p>
                      <a:pPr algn="r" fontAlgn="b"/>
                      <a:r>
                        <a:rPr lang="en-CA" sz="1000" b="0" i="0" u="none" strike="noStrike">
                          <a:solidFill>
                            <a:srgbClr val="000000"/>
                          </a:solidFill>
                          <a:effectLst/>
                          <a:latin typeface="Arial" panose="020B0604020202020204" pitchFamily="34" charset="0"/>
                          <a:cs typeface="Arial" panose="020B0604020202020204" pitchFamily="34" charset="0"/>
                        </a:rPr>
                        <a:t>25,000</a:t>
                      </a: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2740626547"/>
                  </a:ext>
                </a:extLst>
              </a:tr>
              <a:tr h="181342">
                <a:tc>
                  <a:txBody>
                    <a:bodyPr/>
                    <a:lstStyle/>
                    <a:p>
                      <a:pPr algn="l"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l" fontAlgn="t"/>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r" fontAlgn="t"/>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tc>
                  <a:txBody>
                    <a:bodyPr/>
                    <a:lstStyle/>
                    <a:p>
                      <a:pPr algn="r" fontAlgn="b"/>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a:noFill/>
                    </a:lnB>
                    <a:solidFill>
                      <a:schemeClr val="tx2">
                        <a:lumMod val="40000"/>
                        <a:lumOff val="60000"/>
                      </a:schemeClr>
                    </a:solidFill>
                  </a:tcPr>
                </a:tc>
                <a:extLst>
                  <a:ext uri="{0D108BD9-81ED-4DB2-BD59-A6C34878D82A}">
                    <a16:rowId xmlns:a16="http://schemas.microsoft.com/office/drawing/2014/main" val="320039082"/>
                  </a:ext>
                </a:extLst>
              </a:tr>
              <a:tr h="308704">
                <a:tc>
                  <a:txBody>
                    <a:bodyPr/>
                    <a:lstStyle/>
                    <a:p>
                      <a:pPr algn="l" fontAlgn="t"/>
                      <a:r>
                        <a:rPr lang="en-CA" sz="1000" b="1" i="0" u="none" strike="noStrike">
                          <a:solidFill>
                            <a:srgbClr val="000000"/>
                          </a:solidFill>
                          <a:effectLst/>
                          <a:latin typeface="Arial" panose="020B0604020202020204" pitchFamily="34" charset="0"/>
                          <a:cs typeface="Arial" panose="020B0604020202020204" pitchFamily="34" charset="0"/>
                        </a:rPr>
                        <a:t>Planning and Development</a:t>
                      </a:r>
                    </a:p>
                  </a:txBody>
                  <a:tcPr marL="4049" marR="4049" marT="4049"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t"/>
                      <a:r>
                        <a:rPr lang="en-CA" sz="1000" b="0" i="0" u="none" strike="noStrike">
                          <a:solidFill>
                            <a:srgbClr val="000000"/>
                          </a:solidFill>
                          <a:effectLst/>
                          <a:latin typeface="Arial" panose="020B0604020202020204" pitchFamily="34" charset="0"/>
                          <a:cs typeface="Arial" panose="020B0604020202020204" pitchFamily="34" charset="0"/>
                        </a:rPr>
                        <a:t>Decorative Welcome Signs – Hwy 535 and Hwy 64</a:t>
                      </a:r>
                    </a:p>
                  </a:txBody>
                  <a:tcPr marL="4049" marR="4049" marT="4049"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30,000</a:t>
                      </a:r>
                    </a:p>
                  </a:txBody>
                  <a:tcPr marL="4049" marR="4049" marT="4049"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t"/>
                      <a:r>
                        <a:rPr lang="en-CA" sz="1000" b="0" i="0" u="none" strike="noStrike">
                          <a:solidFill>
                            <a:srgbClr val="000000"/>
                          </a:solidFill>
                          <a:effectLst/>
                          <a:latin typeface="Arial" panose="020B0604020202020204" pitchFamily="34" charset="0"/>
                          <a:cs typeface="Arial" panose="020B0604020202020204" pitchFamily="34" charset="0"/>
                        </a:rPr>
                        <a:t>30,000</a:t>
                      </a:r>
                    </a:p>
                  </a:txBody>
                  <a:tcPr marL="4049" marR="4049" marT="4049" marB="0">
                    <a:lnL>
                      <a:noFill/>
                    </a:lnL>
                    <a:lnR>
                      <a:noFill/>
                    </a:lnR>
                    <a:lnT>
                      <a:noFill/>
                    </a:lnT>
                    <a:lnB w="635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r" fontAlgn="t"/>
                      <a:endParaRPr lang="en-CA" sz="1000" b="0"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a:noFill/>
                    </a:lnT>
                    <a:lnB w="635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3908759182"/>
                  </a:ext>
                </a:extLst>
              </a:tr>
              <a:tr h="181342">
                <a:tc>
                  <a:txBody>
                    <a:bodyPr/>
                    <a:lstStyle/>
                    <a:p>
                      <a:pPr algn="l" fontAlgn="t"/>
                      <a:r>
                        <a:rPr lang="en-CA" sz="1200" b="1" i="0" u="none" strike="noStrike">
                          <a:solidFill>
                            <a:srgbClr val="000000"/>
                          </a:solidFill>
                          <a:effectLst/>
                          <a:latin typeface="Arial" panose="020B0604020202020204" pitchFamily="34" charset="0"/>
                          <a:cs typeface="Arial" panose="020B0604020202020204" pitchFamily="34" charset="0"/>
                        </a:rPr>
                        <a:t>Total </a:t>
                      </a:r>
                    </a:p>
                  </a:txBody>
                  <a:tcPr marL="4049" marR="4049" marT="4049" marB="0">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t"/>
                      <a:endParaRPr lang="en-CA" sz="1200" b="1" i="0" u="none" strike="noStrike">
                        <a:solidFill>
                          <a:srgbClr val="000000"/>
                        </a:solidFill>
                        <a:effectLst/>
                        <a:latin typeface="Arial"/>
                        <a:cs typeface="Arial"/>
                      </a:endParaRPr>
                    </a:p>
                  </a:txBody>
                  <a:tcPr marL="4049" marR="4049" marT="4049" marB="0">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lvl="0" algn="r">
                        <a:buNone/>
                      </a:pPr>
                      <a:r>
                        <a:rPr lang="en-CA" sz="1200" b="1" i="0" u="none" strike="noStrike">
                          <a:solidFill>
                            <a:srgbClr val="000000"/>
                          </a:solidFill>
                          <a:effectLst/>
                          <a:latin typeface="Arial"/>
                          <a:cs typeface="Arial"/>
                        </a:rPr>
                        <a:t>2,918,524</a:t>
                      </a:r>
                      <a:endParaRPr lang="en-CA" sz="1200" b="1"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lvl="0" algn="r">
                        <a:buNone/>
                      </a:pPr>
                      <a:r>
                        <a:rPr lang="en-CA" sz="1200" b="1" i="0" u="none" strike="noStrike">
                          <a:solidFill>
                            <a:srgbClr val="000000"/>
                          </a:solidFill>
                          <a:effectLst/>
                          <a:latin typeface="Arial"/>
                          <a:cs typeface="Arial"/>
                        </a:rPr>
                        <a:t>2,491,982</a:t>
                      </a:r>
                      <a:endParaRPr lang="en-CA" sz="1200" b="1"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2">
                        <a:lumMod val="40000"/>
                        <a:lumOff val="60000"/>
                      </a:schemeClr>
                    </a:solidFill>
                  </a:tcPr>
                </a:tc>
                <a:tc>
                  <a:txBody>
                    <a:bodyPr/>
                    <a:lstStyle/>
                    <a:p>
                      <a:pPr lvl="0" algn="r">
                        <a:buNone/>
                      </a:pPr>
                      <a:r>
                        <a:rPr lang="en-CA" sz="1200" b="1" i="0" u="none" strike="noStrike">
                          <a:solidFill>
                            <a:srgbClr val="000000"/>
                          </a:solidFill>
                          <a:effectLst/>
                          <a:latin typeface="Arial"/>
                          <a:cs typeface="Arial"/>
                        </a:rPr>
                        <a:t>426,542</a:t>
                      </a:r>
                      <a:endParaRPr lang="en-CA" sz="1200" b="1" i="0" u="none" strike="noStrike">
                        <a:solidFill>
                          <a:srgbClr val="000000"/>
                        </a:solidFill>
                        <a:effectLst/>
                        <a:latin typeface="Arial" panose="020B0604020202020204" pitchFamily="34" charset="0"/>
                        <a:cs typeface="Arial" panose="020B0604020202020204" pitchFamily="34" charset="0"/>
                      </a:endParaRPr>
                    </a:p>
                  </a:txBody>
                  <a:tcPr marL="4049" marR="4049" marT="4049" marB="0">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4049205405"/>
                  </a:ext>
                </a:extLst>
              </a:tr>
            </a:tbl>
          </a:graphicData>
        </a:graphic>
      </p:graphicFrame>
    </p:spTree>
    <p:extLst>
      <p:ext uri="{BB962C8B-B14F-4D97-AF65-F5344CB8AC3E}">
        <p14:creationId xmlns:p14="http://schemas.microsoft.com/office/powerpoint/2010/main" val="3604589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93D747-FA77-4E1D-A5FF-8D96001BA046}"/>
              </a:ext>
            </a:extLst>
          </p:cNvPr>
          <p:cNvSpPr>
            <a:spLocks noGrp="1"/>
          </p:cNvSpPr>
          <p:nvPr>
            <p:ph type="sldNum" sz="quarter" idx="12"/>
          </p:nvPr>
        </p:nvSpPr>
        <p:spPr/>
        <p:txBody>
          <a:bodyPr/>
          <a:lstStyle/>
          <a:p>
            <a:fld id="{FAD5A89B-59BD-4EDC-A447-9FF491837F86}" type="slidenum">
              <a:rPr lang="en-US" smtClean="0"/>
              <a:t>23</a:t>
            </a:fld>
            <a:endParaRPr lang="en-US"/>
          </a:p>
        </p:txBody>
      </p:sp>
      <p:sp>
        <p:nvSpPr>
          <p:cNvPr id="3" name="Rectangle 2">
            <a:extLst>
              <a:ext uri="{FF2B5EF4-FFF2-40B4-BE49-F238E27FC236}">
                <a16:creationId xmlns:a16="http://schemas.microsoft.com/office/drawing/2014/main" id="{CA6B37AD-9FAE-41CA-B0D8-D09B060D0418}"/>
              </a:ext>
            </a:extLst>
          </p:cNvPr>
          <p:cNvSpPr/>
          <p:nvPr/>
        </p:nvSpPr>
        <p:spPr>
          <a:xfrm>
            <a:off x="448145" y="83978"/>
            <a:ext cx="8247707" cy="618696"/>
          </a:xfrm>
          <a:prstGeom prst="rect">
            <a:avLst/>
          </a:prstGeom>
        </p:spPr>
        <p:txBody>
          <a:bodyPr wrap="square">
            <a:spAutoFit/>
          </a:bodyPr>
          <a:lstStyle/>
          <a:p>
            <a:pPr algn="ctr">
              <a:lnSpc>
                <a:spcPct val="107000"/>
              </a:lnSpc>
              <a:spcAft>
                <a:spcPts val="800"/>
              </a:spcAft>
            </a:pPr>
            <a:r>
              <a:rPr lang="en-CA" sz="2000" b="1"/>
              <a:t>5 Year Capital Road Plan</a:t>
            </a:r>
          </a:p>
          <a:p>
            <a:pPr>
              <a:lnSpc>
                <a:spcPct val="107000"/>
              </a:lnSpc>
              <a:spcAft>
                <a:spcPts val="800"/>
              </a:spcAft>
            </a:pPr>
            <a:endParaRPr lang="en-CA" sz="600">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07C67C9C-ADE2-4841-9F27-8265B5571561}"/>
              </a:ext>
            </a:extLst>
          </p:cNvPr>
          <p:cNvSpPr txBox="1"/>
          <p:nvPr/>
        </p:nvSpPr>
        <p:spPr>
          <a:xfrm>
            <a:off x="1987141" y="590194"/>
            <a:ext cx="5567756" cy="5809283"/>
          </a:xfrm>
          <a:prstGeom prst="rect">
            <a:avLst/>
          </a:prstGeom>
          <a:noFill/>
        </p:spPr>
        <p:txBody>
          <a:bodyPr wrap="square">
            <a:spAutoFit/>
          </a:bodyPr>
          <a:lstStyle/>
          <a:p>
            <a:r>
              <a:rPr lang="en-US" sz="1300" b="1" u="sng"/>
              <a:t>Road						Year		Estimated Cost</a:t>
            </a:r>
          </a:p>
          <a:p>
            <a:r>
              <a:rPr lang="en-US" sz="1050"/>
              <a:t>Serenity Bay					2022		$23,177</a:t>
            </a:r>
          </a:p>
          <a:p>
            <a:r>
              <a:rPr lang="en-US" sz="1050"/>
              <a:t>Shanty Bay 					2022		$30,000</a:t>
            </a:r>
          </a:p>
          <a:p>
            <a:r>
              <a:rPr lang="en-US" sz="1050"/>
              <a:t>Labrosse	 				2022		$30,000</a:t>
            </a:r>
          </a:p>
          <a:p>
            <a:r>
              <a:rPr lang="en-US" sz="1050"/>
              <a:t>Three Camp	 				2022		$29,982</a:t>
            </a:r>
          </a:p>
          <a:p>
            <a:r>
              <a:rPr lang="en-US" sz="1050"/>
              <a:t>Lac Clair	 				2022		$59,422</a:t>
            </a:r>
          </a:p>
          <a:p>
            <a:r>
              <a:rPr lang="en-US" sz="1050"/>
              <a:t>Pilon		 				2022		$297,926</a:t>
            </a:r>
          </a:p>
          <a:p>
            <a:r>
              <a:rPr lang="en-US" sz="1050"/>
              <a:t>Gilbert				Part 1		2022		$37,524</a:t>
            </a:r>
          </a:p>
          <a:p>
            <a:r>
              <a:rPr lang="en-US" sz="1050"/>
              <a:t>Lise				Part 1		2022		$27,708</a:t>
            </a:r>
          </a:p>
          <a:p>
            <a:r>
              <a:rPr lang="en-US" sz="1050"/>
              <a:t>Gauthier			Part 1		2022		$45,956</a:t>
            </a:r>
          </a:p>
          <a:p>
            <a:r>
              <a:rPr lang="en-US" sz="1050" u="sng"/>
              <a:t>Hass				Part 1		2022		$90,420</a:t>
            </a:r>
          </a:p>
          <a:p>
            <a:r>
              <a:rPr lang="en-US" sz="1050"/>
              <a:t>Gilbert				Part 2		2023		$22,299</a:t>
            </a:r>
          </a:p>
          <a:p>
            <a:r>
              <a:rPr lang="en-US" sz="1050"/>
              <a:t>Riverview			Part 1		2023		$123,605</a:t>
            </a:r>
          </a:p>
          <a:p>
            <a:r>
              <a:rPr lang="en-US" sz="1050"/>
              <a:t>Plouffe				Part 1		2023		$125,115</a:t>
            </a:r>
          </a:p>
          <a:p>
            <a:r>
              <a:rPr lang="en-US" sz="1050"/>
              <a:t>Green Bay			Part 1		2023		$173,441</a:t>
            </a:r>
          </a:p>
          <a:p>
            <a:r>
              <a:rPr lang="en-US" sz="1050"/>
              <a:t>Lise				Part 2		2023		$15,711</a:t>
            </a:r>
          </a:p>
          <a:p>
            <a:r>
              <a:rPr lang="en-US" sz="1050"/>
              <a:t>Labrosse			Part 2		2023		$26,354</a:t>
            </a:r>
          </a:p>
          <a:p>
            <a:r>
              <a:rPr lang="en-US" sz="1050"/>
              <a:t>Gauthier			Part 2		2023		$15,711</a:t>
            </a:r>
          </a:p>
          <a:p>
            <a:r>
              <a:rPr lang="en-US" sz="1050" u="sng"/>
              <a:t>Hass				Part 2		2023		$47,639</a:t>
            </a:r>
            <a:endParaRPr lang="en-US" sz="1050"/>
          </a:p>
          <a:p>
            <a:r>
              <a:rPr lang="en-US" sz="1050"/>
              <a:t>Driftwood					2024		$117,564</a:t>
            </a:r>
          </a:p>
          <a:p>
            <a:r>
              <a:rPr lang="en-US" sz="1050" u="sng"/>
              <a:t>Delamere			Part 1		2024		$381,847</a:t>
            </a:r>
            <a:endParaRPr lang="en-US" sz="1050"/>
          </a:p>
          <a:p>
            <a:r>
              <a:rPr lang="en-US" sz="1050"/>
              <a:t>Mercer						2025		$123,605</a:t>
            </a:r>
          </a:p>
          <a:p>
            <a:r>
              <a:rPr lang="en-US" sz="1050"/>
              <a:t>Riverview			Part 2		2025		$80,074</a:t>
            </a:r>
          </a:p>
          <a:p>
            <a:r>
              <a:rPr lang="en-US" sz="1050"/>
              <a:t>Plouffe				Part 2		2025		$81,088</a:t>
            </a:r>
          </a:p>
          <a:p>
            <a:r>
              <a:rPr lang="en-US" sz="1050"/>
              <a:t>Green Bay			Part 2		2025		$113,523</a:t>
            </a:r>
          </a:p>
          <a:p>
            <a:r>
              <a:rPr lang="en-US" sz="1050"/>
              <a:t>Woodvale			Part 1		2025		$18,647</a:t>
            </a:r>
          </a:p>
          <a:p>
            <a:r>
              <a:rPr lang="en-US" sz="1050"/>
              <a:t>Jean				Part 1		2025		$89,626</a:t>
            </a:r>
          </a:p>
          <a:p>
            <a:r>
              <a:rPr lang="en-US" sz="1050" u="sng"/>
              <a:t>Delamere			Part 2		2025		$81,088</a:t>
            </a:r>
            <a:endParaRPr lang="en-US" sz="1050"/>
          </a:p>
          <a:p>
            <a:r>
              <a:rPr lang="en-US" sz="1050"/>
              <a:t>Sedgwick					2026		$75,279</a:t>
            </a:r>
          </a:p>
          <a:p>
            <a:r>
              <a:rPr lang="en-US" sz="1050"/>
              <a:t>Heritage River			Part 1		2026		$199,869</a:t>
            </a:r>
          </a:p>
          <a:p>
            <a:r>
              <a:rPr lang="en-US" sz="1050"/>
              <a:t>Lacroix						2026		$35,259</a:t>
            </a:r>
          </a:p>
          <a:p>
            <a:r>
              <a:rPr lang="en-US" sz="1050"/>
              <a:t>Blue Jay					2026		$109,258</a:t>
            </a:r>
          </a:p>
          <a:p>
            <a:r>
              <a:rPr lang="en-US" sz="1050"/>
              <a:t>Woodvale			Part 2		2026		$9,629</a:t>
            </a:r>
          </a:p>
          <a:p>
            <a:r>
              <a:rPr lang="en-US" sz="1050"/>
              <a:t>Jean				Part 2		2026		$57,268</a:t>
            </a:r>
          </a:p>
          <a:p>
            <a:endParaRPr lang="en-US" sz="1200"/>
          </a:p>
        </p:txBody>
      </p:sp>
    </p:spTree>
    <p:extLst>
      <p:ext uri="{BB962C8B-B14F-4D97-AF65-F5344CB8AC3E}">
        <p14:creationId xmlns:p14="http://schemas.microsoft.com/office/powerpoint/2010/main" val="1225350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1E8EA3-1642-4854-BE98-BF951E2F343F}"/>
              </a:ext>
            </a:extLst>
          </p:cNvPr>
          <p:cNvSpPr>
            <a:spLocks noGrp="1"/>
          </p:cNvSpPr>
          <p:nvPr>
            <p:ph type="sldNum" sz="quarter" idx="12"/>
          </p:nvPr>
        </p:nvSpPr>
        <p:spPr/>
        <p:txBody>
          <a:bodyPr/>
          <a:lstStyle/>
          <a:p>
            <a:fld id="{FAD5A89B-59BD-4EDC-A447-9FF491837F86}" type="slidenum">
              <a:rPr lang="en-US" smtClean="0"/>
              <a:t>24</a:t>
            </a:fld>
            <a:endParaRPr lang="en-US"/>
          </a:p>
        </p:txBody>
      </p:sp>
      <p:sp>
        <p:nvSpPr>
          <p:cNvPr id="2" name="Title 1">
            <a:extLst>
              <a:ext uri="{FF2B5EF4-FFF2-40B4-BE49-F238E27FC236}">
                <a16:creationId xmlns:a16="http://schemas.microsoft.com/office/drawing/2014/main" id="{6A13486E-CFB2-4A44-8865-D35F60D9E35A}"/>
              </a:ext>
            </a:extLst>
          </p:cNvPr>
          <p:cNvSpPr>
            <a:spLocks noGrp="1"/>
          </p:cNvSpPr>
          <p:nvPr>
            <p:ph type="title" idx="4294967295"/>
          </p:nvPr>
        </p:nvSpPr>
        <p:spPr>
          <a:xfrm>
            <a:off x="577056" y="653471"/>
            <a:ext cx="7989887" cy="404565"/>
          </a:xfrm>
        </p:spPr>
        <p:txBody>
          <a:bodyPr>
            <a:noAutofit/>
          </a:bodyPr>
          <a:lstStyle/>
          <a:p>
            <a:pPr algn="ctr"/>
            <a:r>
              <a:rPr lang="en-CA">
                <a:solidFill>
                  <a:schemeClr val="tx1"/>
                </a:solidFill>
              </a:rPr>
              <a:t>Reserves 2022</a:t>
            </a:r>
          </a:p>
        </p:txBody>
      </p:sp>
      <p:graphicFrame>
        <p:nvGraphicFramePr>
          <p:cNvPr id="5" name="Content Placeholder 4">
            <a:extLst>
              <a:ext uri="{FF2B5EF4-FFF2-40B4-BE49-F238E27FC236}">
                <a16:creationId xmlns:a16="http://schemas.microsoft.com/office/drawing/2014/main" id="{96DE33C9-819A-4D2E-AB1B-9947A5862A54}"/>
              </a:ext>
            </a:extLst>
          </p:cNvPr>
          <p:cNvGraphicFramePr>
            <a:graphicFrameLocks noGrp="1"/>
          </p:cNvGraphicFramePr>
          <p:nvPr>
            <p:ph idx="4294967295"/>
            <p:extLst>
              <p:ext uri="{D42A27DB-BD31-4B8C-83A1-F6EECF244321}">
                <p14:modId xmlns:p14="http://schemas.microsoft.com/office/powerpoint/2010/main" val="2690962965"/>
              </p:ext>
            </p:extLst>
          </p:nvPr>
        </p:nvGraphicFramePr>
        <p:xfrm>
          <a:off x="197318" y="1228714"/>
          <a:ext cx="8749364" cy="3820520"/>
        </p:xfrm>
        <a:graphic>
          <a:graphicData uri="http://schemas.openxmlformats.org/drawingml/2006/table">
            <a:tbl>
              <a:tblPr>
                <a:tableStyleId>{2D5ABB26-0587-4C30-8999-92F81FD0307C}</a:tableStyleId>
              </a:tblPr>
              <a:tblGrid>
                <a:gridCol w="2365599">
                  <a:extLst>
                    <a:ext uri="{9D8B030D-6E8A-4147-A177-3AD203B41FA5}">
                      <a16:colId xmlns:a16="http://schemas.microsoft.com/office/drawing/2014/main" val="3674678941"/>
                    </a:ext>
                  </a:extLst>
                </a:gridCol>
                <a:gridCol w="1082137">
                  <a:extLst>
                    <a:ext uri="{9D8B030D-6E8A-4147-A177-3AD203B41FA5}">
                      <a16:colId xmlns:a16="http://schemas.microsoft.com/office/drawing/2014/main" val="1387842650"/>
                    </a:ext>
                  </a:extLst>
                </a:gridCol>
                <a:gridCol w="1140857">
                  <a:extLst>
                    <a:ext uri="{9D8B030D-6E8A-4147-A177-3AD203B41FA5}">
                      <a16:colId xmlns:a16="http://schemas.microsoft.com/office/drawing/2014/main" val="1420412173"/>
                    </a:ext>
                  </a:extLst>
                </a:gridCol>
                <a:gridCol w="1984540">
                  <a:extLst>
                    <a:ext uri="{9D8B030D-6E8A-4147-A177-3AD203B41FA5}">
                      <a16:colId xmlns:a16="http://schemas.microsoft.com/office/drawing/2014/main" val="3268790979"/>
                    </a:ext>
                  </a:extLst>
                </a:gridCol>
                <a:gridCol w="1025516">
                  <a:extLst>
                    <a:ext uri="{9D8B030D-6E8A-4147-A177-3AD203B41FA5}">
                      <a16:colId xmlns:a16="http://schemas.microsoft.com/office/drawing/2014/main" val="3797422889"/>
                    </a:ext>
                  </a:extLst>
                </a:gridCol>
                <a:gridCol w="1150715">
                  <a:extLst>
                    <a:ext uri="{9D8B030D-6E8A-4147-A177-3AD203B41FA5}">
                      <a16:colId xmlns:a16="http://schemas.microsoft.com/office/drawing/2014/main" val="1069359337"/>
                    </a:ext>
                  </a:extLst>
                </a:gridCol>
              </a:tblGrid>
              <a:tr h="268212">
                <a:tc>
                  <a:txBody>
                    <a:bodyPr/>
                    <a:lstStyle/>
                    <a:p>
                      <a:pPr algn="ctr" fontAlgn="b"/>
                      <a:endParaRPr lang="en-CA" sz="1300" b="1" i="1"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b"/>
                      <a:r>
                        <a:rPr lang="en-CA" sz="1300" b="1" u="none" strike="noStrike">
                          <a:effectLst/>
                        </a:rPr>
                        <a:t>Opening Balance</a:t>
                      </a:r>
                      <a:endParaRPr lang="en-CA" sz="1300" b="1" i="1" u="none" strike="noStrike">
                        <a:solidFill>
                          <a:srgbClr val="000000"/>
                        </a:solidFill>
                        <a:effectLst/>
                        <a:latin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fontAlgn="b"/>
                      <a:r>
                        <a:rPr lang="en-CA" sz="1300" b="1" u="none" strike="noStrike">
                          <a:effectLst/>
                        </a:rPr>
                        <a:t>Use of Reserves</a:t>
                      </a:r>
                      <a:endParaRPr lang="en-CA" sz="1300" b="1" i="1"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ctr" fontAlgn="b"/>
                      <a:r>
                        <a:rPr lang="en-CA" sz="1300" b="1" u="none" strike="noStrike">
                          <a:effectLst/>
                        </a:rPr>
                        <a:t>Contribution Through Amortization</a:t>
                      </a:r>
                      <a:endParaRPr lang="en-CA" sz="1300" b="1" i="1"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ctr" fontAlgn="b"/>
                      <a:r>
                        <a:rPr lang="en-CA" sz="1300" b="1" u="none" strike="noStrike">
                          <a:effectLst/>
                        </a:rPr>
                        <a:t>Contributions</a:t>
                      </a:r>
                      <a:endParaRPr lang="en-CA" sz="1300" b="1" i="1"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ctr" fontAlgn="b"/>
                      <a:r>
                        <a:rPr lang="en-CA" sz="1300" b="1" u="none" strike="noStrike">
                          <a:effectLst/>
                        </a:rPr>
                        <a:t>Ending Balance</a:t>
                      </a:r>
                      <a:endParaRPr lang="en-CA" sz="1300" b="1" i="1"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4713701"/>
                  </a:ext>
                </a:extLst>
              </a:tr>
              <a:tr h="134106">
                <a:tc>
                  <a:txBody>
                    <a:bodyPr/>
                    <a:lstStyle/>
                    <a:p>
                      <a:pPr algn="l" fontAlgn="t"/>
                      <a:r>
                        <a:rPr lang="en-CA" sz="1300" b="1" u="none" strike="noStrike">
                          <a:effectLst/>
                        </a:rPr>
                        <a:t>Infrastructure Reserve:</a:t>
                      </a:r>
                      <a:endParaRPr lang="en-CA" sz="13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fontAlgn="t"/>
                      <a:endParaRPr lang="en-CA" sz="1350" b="0" i="0" u="none" strike="noStrike">
                        <a:solidFill>
                          <a:srgbClr val="000000"/>
                        </a:solidFill>
                        <a:effectLst/>
                        <a:latin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r" fontAlgn="t"/>
                      <a:endParaRPr lang="en-CA" sz="1350" b="0" i="0" u="none" strike="noStrike">
                        <a:solidFill>
                          <a:srgbClr val="000000"/>
                        </a:solidFill>
                        <a:effectLst/>
                        <a:latin typeface="Times New Roman" panose="02020603050405020304" pitchFamily="18" charset="0"/>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t"/>
                      <a:endParaRPr lang="en-CA" sz="1350" b="0" i="0" u="none" strike="noStrike">
                        <a:solidFill>
                          <a:srgbClr val="000000"/>
                        </a:solidFill>
                        <a:effectLst/>
                        <a:latin typeface="Times New Roman" panose="02020603050405020304" pitchFamily="18" charset="0"/>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t"/>
                      <a:endParaRPr lang="en-CA" sz="1350" b="0" i="0" u="none" strike="noStrike">
                        <a:solidFill>
                          <a:srgbClr val="000000"/>
                        </a:solidFill>
                        <a:effectLst/>
                        <a:latin typeface="Times New Roman" panose="02020603050405020304" pitchFamily="18" charset="0"/>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t"/>
                      <a:endParaRPr lang="en-CA" sz="1350" b="0" i="0" u="none" strike="noStrike">
                        <a:solidFill>
                          <a:srgbClr val="000000"/>
                        </a:solidFill>
                        <a:effectLst/>
                        <a:latin typeface="Times New Roman" panose="02020603050405020304" pitchFamily="18" charset="0"/>
                      </a:endParaRPr>
                    </a:p>
                  </a:txBody>
                  <a:tcPr marL="0" marR="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568516244"/>
                  </a:ext>
                </a:extLst>
              </a:tr>
              <a:tr h="247580">
                <a:tc>
                  <a:txBody>
                    <a:bodyPr/>
                    <a:lstStyle/>
                    <a:p>
                      <a:pPr algn="l" fontAlgn="t"/>
                      <a:r>
                        <a:rPr lang="en-CA" sz="1300" b="1" u="none" strike="noStrike">
                          <a:effectLst/>
                        </a:rPr>
                        <a:t>             • Roads</a:t>
                      </a:r>
                      <a:endParaRPr lang="en-CA" sz="13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1,968,991</a:t>
                      </a:r>
                      <a:endParaRPr lang="en-CA" sz="1350" b="0" i="0" u="none" strike="noStrike">
                        <a:solidFill>
                          <a:srgbClr val="000000"/>
                        </a:solidFill>
                        <a:effectLst/>
                        <a:latin typeface="+mn-lt"/>
                      </a:endParaRPr>
                    </a:p>
                  </a:txBody>
                  <a:tcPr marL="0" marR="0" marT="0" marB="0" anchor="b">
                    <a:lnL w="12700" cap="flat" cmpd="sng" algn="ctr">
                      <a:solidFill>
                        <a:schemeClr val="tx1"/>
                      </a:solidFill>
                      <a:prstDash val="solid"/>
                      <a:round/>
                      <a:headEnd type="none" w="med" len="med"/>
                      <a:tailEnd type="none" w="med" len="med"/>
                    </a:lnL>
                  </a:tcPr>
                </a:tc>
                <a:tc>
                  <a:txBody>
                    <a:bodyPr/>
                    <a:lstStyle/>
                    <a:p>
                      <a:pPr algn="r" fontAlgn="t"/>
                      <a:r>
                        <a:rPr lang="en-CA" sz="1350" u="none" strike="noStrike">
                          <a:effectLst/>
                          <a:latin typeface="+mn-lt"/>
                        </a:rPr>
                        <a:t>-747,000</a:t>
                      </a:r>
                      <a:endParaRPr lang="en-CA" sz="1350" b="0" i="0" u="none" strike="noStrike">
                        <a:solidFill>
                          <a:srgbClr val="000000"/>
                        </a:solidFill>
                        <a:effectLst/>
                        <a:latin typeface="+mn-lt"/>
                      </a:endParaRPr>
                    </a:p>
                  </a:txBody>
                  <a:tcPr marL="0" marR="0" marT="0" marB="0" anchor="b"/>
                </a:tc>
                <a:tc>
                  <a:txBody>
                    <a:bodyPr/>
                    <a:lstStyle/>
                    <a:p>
                      <a:pPr algn="r" fontAlgn="t"/>
                      <a:r>
                        <a:rPr lang="en-CA" sz="1350" u="none" strike="noStrike">
                          <a:effectLst/>
                          <a:latin typeface="+mn-lt"/>
                        </a:rPr>
                        <a:t>405,836</a:t>
                      </a:r>
                      <a:endParaRPr lang="en-CA" sz="1350" b="0" i="0" u="none" strike="noStrike">
                        <a:solidFill>
                          <a:srgbClr val="000000"/>
                        </a:solidFill>
                        <a:effectLst/>
                        <a:latin typeface="+mn-lt"/>
                      </a:endParaRPr>
                    </a:p>
                  </a:txBody>
                  <a:tcPr marL="0" marR="0" marT="0" marB="0" anchor="b"/>
                </a:tc>
                <a:tc>
                  <a:txBody>
                    <a:bodyPr/>
                    <a:lstStyle/>
                    <a:p>
                      <a:pPr algn="r" fontAlgn="t"/>
                      <a:endParaRPr lang="en-CA" sz="1350" b="0" i="0" u="none" strike="noStrike">
                        <a:solidFill>
                          <a:srgbClr val="000000"/>
                        </a:solidFill>
                        <a:effectLst/>
                        <a:latin typeface="+mn-lt"/>
                      </a:endParaRPr>
                    </a:p>
                  </a:txBody>
                  <a:tcPr marL="0" marR="0" marT="0" marB="0" anchor="b"/>
                </a:tc>
                <a:tc>
                  <a:txBody>
                    <a:bodyPr/>
                    <a:lstStyle/>
                    <a:p>
                      <a:pPr algn="r" fontAlgn="t"/>
                      <a:r>
                        <a:rPr lang="en-CA" sz="1350" u="none" strike="noStrike">
                          <a:effectLst/>
                          <a:latin typeface="+mn-lt"/>
                        </a:rPr>
                        <a:t>1,627,827</a:t>
                      </a:r>
                      <a:endParaRPr lang="en-CA" sz="135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2419494548"/>
                  </a:ext>
                </a:extLst>
              </a:tr>
              <a:tr h="247580">
                <a:tc>
                  <a:txBody>
                    <a:bodyPr/>
                    <a:lstStyle/>
                    <a:p>
                      <a:pPr algn="l" fontAlgn="t"/>
                      <a:r>
                        <a:rPr lang="en-CA" sz="1300" b="1" u="none" strike="noStrike">
                          <a:effectLst/>
                        </a:rPr>
                        <a:t>             • Bridges</a:t>
                      </a:r>
                      <a:endParaRPr lang="en-CA" sz="13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182,190</a:t>
                      </a:r>
                      <a:endParaRPr lang="en-CA" sz="1350" b="0" i="0" u="none" strike="noStrike">
                        <a:solidFill>
                          <a:srgbClr val="000000"/>
                        </a:solidFill>
                        <a:effectLst/>
                        <a:latin typeface="+mn-lt"/>
                      </a:endParaRPr>
                    </a:p>
                  </a:txBody>
                  <a:tcPr marL="0" marR="0" marT="0" marB="0" anchor="b">
                    <a:lnL w="12700" cap="flat" cmpd="sng" algn="ctr">
                      <a:solidFill>
                        <a:schemeClr val="tx1"/>
                      </a:solidFill>
                      <a:prstDash val="solid"/>
                      <a:round/>
                      <a:headEnd type="none" w="med" len="med"/>
                      <a:tailEnd type="none" w="med" len="med"/>
                    </a:lnL>
                  </a:tcPr>
                </a:tc>
                <a:tc>
                  <a:txBody>
                    <a:bodyPr/>
                    <a:lstStyle/>
                    <a:p>
                      <a:pPr algn="r" fontAlgn="t"/>
                      <a:endParaRPr lang="en-CA" sz="1350" b="0" i="0" u="none" strike="noStrike">
                        <a:solidFill>
                          <a:srgbClr val="000000"/>
                        </a:solidFill>
                        <a:effectLst/>
                        <a:latin typeface="+mn-lt"/>
                      </a:endParaRPr>
                    </a:p>
                  </a:txBody>
                  <a:tcPr marL="0" marR="0" marT="0" marB="0" anchor="b"/>
                </a:tc>
                <a:tc>
                  <a:txBody>
                    <a:bodyPr/>
                    <a:lstStyle/>
                    <a:p>
                      <a:pPr algn="r" fontAlgn="t"/>
                      <a:r>
                        <a:rPr lang="en-CA" sz="1350" u="none" strike="noStrike">
                          <a:effectLst/>
                          <a:latin typeface="+mn-lt"/>
                        </a:rPr>
                        <a:t>19,023</a:t>
                      </a:r>
                      <a:endParaRPr lang="en-CA" sz="1350" b="0" i="0" u="none" strike="noStrike">
                        <a:solidFill>
                          <a:srgbClr val="000000"/>
                        </a:solidFill>
                        <a:effectLst/>
                        <a:latin typeface="+mn-lt"/>
                      </a:endParaRPr>
                    </a:p>
                  </a:txBody>
                  <a:tcPr marL="0" marR="0" marT="0" marB="0" anchor="b"/>
                </a:tc>
                <a:tc>
                  <a:txBody>
                    <a:bodyPr/>
                    <a:lstStyle/>
                    <a:p>
                      <a:pPr algn="r" fontAlgn="t"/>
                      <a:endParaRPr lang="en-CA" sz="1350" b="0" i="0" u="none" strike="noStrike">
                        <a:solidFill>
                          <a:srgbClr val="000000"/>
                        </a:solidFill>
                        <a:effectLst/>
                        <a:latin typeface="+mn-lt"/>
                      </a:endParaRPr>
                    </a:p>
                  </a:txBody>
                  <a:tcPr marL="0" marR="0" marT="0" marB="0" anchor="b"/>
                </a:tc>
                <a:tc>
                  <a:txBody>
                    <a:bodyPr/>
                    <a:lstStyle/>
                    <a:p>
                      <a:pPr algn="r" fontAlgn="t"/>
                      <a:r>
                        <a:rPr lang="en-CA" sz="1350" u="none" strike="noStrike">
                          <a:effectLst/>
                          <a:latin typeface="+mn-lt"/>
                        </a:rPr>
                        <a:t>201,213</a:t>
                      </a:r>
                      <a:endParaRPr lang="en-CA" sz="135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3259968819"/>
                  </a:ext>
                </a:extLst>
              </a:tr>
              <a:tr h="247580">
                <a:tc>
                  <a:txBody>
                    <a:bodyPr/>
                    <a:lstStyle/>
                    <a:p>
                      <a:pPr algn="l" fontAlgn="t"/>
                      <a:r>
                        <a:rPr lang="en-CA" sz="1300" b="1" u="none" strike="noStrike">
                          <a:effectLst/>
                        </a:rPr>
                        <a:t>             • Storm Sewers</a:t>
                      </a:r>
                      <a:endParaRPr lang="en-CA" sz="13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189,515</a:t>
                      </a:r>
                      <a:endParaRPr lang="en-CA" sz="1350" b="0" i="0" u="none" strike="noStrike">
                        <a:solidFill>
                          <a:srgbClr val="000000"/>
                        </a:solidFill>
                        <a:effectLst/>
                        <a:latin typeface="+mn-lt"/>
                      </a:endParaRPr>
                    </a:p>
                  </a:txBody>
                  <a:tcPr marL="0" marR="0" marT="0" marB="0" anchor="b">
                    <a:lnL w="12700" cap="flat" cmpd="sng" algn="ctr">
                      <a:solidFill>
                        <a:schemeClr val="tx1"/>
                      </a:solidFill>
                      <a:prstDash val="solid"/>
                      <a:round/>
                      <a:headEnd type="none" w="med" len="med"/>
                      <a:tailEnd type="none" w="med" len="med"/>
                    </a:lnL>
                  </a:tcPr>
                </a:tc>
                <a:tc>
                  <a:txBody>
                    <a:bodyPr/>
                    <a:lstStyle/>
                    <a:p>
                      <a:pPr algn="r" fontAlgn="t"/>
                      <a:endParaRPr lang="en-CA" sz="1350" b="0" i="0" u="none" strike="noStrike">
                        <a:solidFill>
                          <a:srgbClr val="000000"/>
                        </a:solidFill>
                        <a:effectLst/>
                        <a:latin typeface="+mn-lt"/>
                      </a:endParaRPr>
                    </a:p>
                  </a:txBody>
                  <a:tcPr marL="0" marR="0" marT="0" marB="0" anchor="b"/>
                </a:tc>
                <a:tc>
                  <a:txBody>
                    <a:bodyPr/>
                    <a:lstStyle/>
                    <a:p>
                      <a:pPr algn="r" fontAlgn="t"/>
                      <a:r>
                        <a:rPr lang="en-CA" sz="1350" u="none" strike="noStrike">
                          <a:effectLst/>
                          <a:latin typeface="+mn-lt"/>
                        </a:rPr>
                        <a:t>14,618</a:t>
                      </a:r>
                      <a:endParaRPr lang="en-CA" sz="1350" b="0" i="0" u="none" strike="noStrike">
                        <a:solidFill>
                          <a:srgbClr val="000000"/>
                        </a:solidFill>
                        <a:effectLst/>
                        <a:latin typeface="+mn-lt"/>
                      </a:endParaRPr>
                    </a:p>
                  </a:txBody>
                  <a:tcPr marL="0" marR="0" marT="0" marB="0" anchor="b"/>
                </a:tc>
                <a:tc>
                  <a:txBody>
                    <a:bodyPr/>
                    <a:lstStyle/>
                    <a:p>
                      <a:pPr algn="r" fontAlgn="t"/>
                      <a:endParaRPr lang="en-CA" sz="1350" b="0" i="0" u="none" strike="noStrike">
                        <a:solidFill>
                          <a:srgbClr val="000000"/>
                        </a:solidFill>
                        <a:effectLst/>
                        <a:latin typeface="+mn-lt"/>
                      </a:endParaRPr>
                    </a:p>
                  </a:txBody>
                  <a:tcPr marL="0" marR="0" marT="0" marB="0" anchor="b"/>
                </a:tc>
                <a:tc>
                  <a:txBody>
                    <a:bodyPr/>
                    <a:lstStyle/>
                    <a:p>
                      <a:pPr algn="r" fontAlgn="t"/>
                      <a:r>
                        <a:rPr lang="en-CA" sz="1350" u="none" strike="noStrike">
                          <a:effectLst/>
                          <a:latin typeface="+mn-lt"/>
                        </a:rPr>
                        <a:t>204,133</a:t>
                      </a:r>
                      <a:endParaRPr lang="en-CA" sz="135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367345438"/>
                  </a:ext>
                </a:extLst>
              </a:tr>
              <a:tr h="247580">
                <a:tc>
                  <a:txBody>
                    <a:bodyPr/>
                    <a:lstStyle/>
                    <a:p>
                      <a:pPr algn="l" fontAlgn="t"/>
                      <a:r>
                        <a:rPr lang="en-CA" sz="1300" b="1" u="none" strike="noStrike">
                          <a:effectLst/>
                        </a:rPr>
                        <a:t>             • Parking Lot</a:t>
                      </a:r>
                      <a:endParaRPr lang="en-CA" sz="13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97,904</a:t>
                      </a:r>
                      <a:endParaRPr lang="en-CA" sz="1350" b="0" i="0" u="none" strike="noStrike">
                        <a:solidFill>
                          <a:srgbClr val="000000"/>
                        </a:solidFill>
                        <a:effectLst/>
                        <a:latin typeface="+mn-lt"/>
                      </a:endParaRPr>
                    </a:p>
                  </a:txBody>
                  <a:tcPr marL="0" marR="0" marT="0" marB="0" anchor="b">
                    <a:lnL w="12700" cap="flat" cmpd="sng" algn="ctr">
                      <a:solidFill>
                        <a:schemeClr val="tx1"/>
                      </a:solidFill>
                      <a:prstDash val="solid"/>
                      <a:round/>
                      <a:headEnd type="none" w="med" len="med"/>
                      <a:tailEnd type="none" w="med" len="med"/>
                    </a:lnL>
                  </a:tcPr>
                </a:tc>
                <a:tc>
                  <a:txBody>
                    <a:bodyPr/>
                    <a:lstStyle/>
                    <a:p>
                      <a:pPr algn="r" fontAlgn="t"/>
                      <a:endParaRPr lang="en-CA" sz="1350" b="0" i="0" u="none" strike="noStrike">
                        <a:solidFill>
                          <a:srgbClr val="000000"/>
                        </a:solidFill>
                        <a:effectLst/>
                        <a:latin typeface="+mn-lt"/>
                      </a:endParaRPr>
                    </a:p>
                  </a:txBody>
                  <a:tcPr marL="0" marR="0" marT="0" marB="0" anchor="b"/>
                </a:tc>
                <a:tc>
                  <a:txBody>
                    <a:bodyPr/>
                    <a:lstStyle/>
                    <a:p>
                      <a:pPr algn="r" fontAlgn="t"/>
                      <a:r>
                        <a:rPr lang="en-CA" sz="1350" u="none" strike="noStrike">
                          <a:effectLst/>
                          <a:latin typeface="+mn-lt"/>
                        </a:rPr>
                        <a:t>16,348</a:t>
                      </a:r>
                      <a:endParaRPr lang="en-CA" sz="1350" b="0" i="0" u="none" strike="noStrike">
                        <a:solidFill>
                          <a:srgbClr val="000000"/>
                        </a:solidFill>
                        <a:effectLst/>
                        <a:latin typeface="+mn-lt"/>
                      </a:endParaRPr>
                    </a:p>
                  </a:txBody>
                  <a:tcPr marL="0" marR="0" marT="0" marB="0" anchor="b"/>
                </a:tc>
                <a:tc>
                  <a:txBody>
                    <a:bodyPr/>
                    <a:lstStyle/>
                    <a:p>
                      <a:pPr algn="r" fontAlgn="t"/>
                      <a:endParaRPr lang="en-CA" sz="1350" b="0" i="0" u="none" strike="noStrike">
                        <a:solidFill>
                          <a:srgbClr val="000000"/>
                        </a:solidFill>
                        <a:effectLst/>
                        <a:latin typeface="+mn-lt"/>
                      </a:endParaRPr>
                    </a:p>
                  </a:txBody>
                  <a:tcPr marL="0" marR="0" marT="0" marB="0" anchor="b"/>
                </a:tc>
                <a:tc>
                  <a:txBody>
                    <a:bodyPr/>
                    <a:lstStyle/>
                    <a:p>
                      <a:pPr algn="r" fontAlgn="t"/>
                      <a:r>
                        <a:rPr lang="en-CA" sz="1350" u="none" strike="noStrike">
                          <a:effectLst/>
                          <a:latin typeface="+mn-lt"/>
                        </a:rPr>
                        <a:t>114,252</a:t>
                      </a:r>
                      <a:endParaRPr lang="en-CA" sz="135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1950607229"/>
                  </a:ext>
                </a:extLst>
              </a:tr>
              <a:tr h="247580">
                <a:tc>
                  <a:txBody>
                    <a:bodyPr/>
                    <a:lstStyle/>
                    <a:p>
                      <a:pPr algn="l" fontAlgn="t"/>
                      <a:r>
                        <a:rPr lang="en-CA" sz="1300" b="1" u="none" strike="noStrike">
                          <a:effectLst/>
                        </a:rPr>
                        <a:t>             • Parks</a:t>
                      </a:r>
                      <a:endParaRPr lang="en-CA" sz="13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67,669</a:t>
                      </a:r>
                      <a:endParaRPr lang="en-CA" sz="1350" b="0" i="0" u="none" strike="noStrike">
                        <a:solidFill>
                          <a:srgbClr val="000000"/>
                        </a:solidFill>
                        <a:effectLst/>
                        <a:latin typeface="+mn-lt"/>
                      </a:endParaRPr>
                    </a:p>
                  </a:txBody>
                  <a:tcPr marL="0" marR="0" marT="0" marB="0" anchor="b">
                    <a:lnL w="12700" cap="flat" cmpd="sng" algn="ctr">
                      <a:solidFill>
                        <a:schemeClr val="tx1"/>
                      </a:solidFill>
                      <a:prstDash val="solid"/>
                      <a:round/>
                      <a:headEnd type="none" w="med" len="med"/>
                      <a:tailEnd type="none" w="med" len="med"/>
                    </a:lnL>
                  </a:tcPr>
                </a:tc>
                <a:tc>
                  <a:txBody>
                    <a:bodyPr/>
                    <a:lstStyle/>
                    <a:p>
                      <a:pPr algn="r" fontAlgn="t"/>
                      <a:r>
                        <a:rPr lang="en-CA" sz="1350" b="0" i="0" u="none" strike="noStrike">
                          <a:solidFill>
                            <a:srgbClr val="000000"/>
                          </a:solidFill>
                          <a:effectLst/>
                          <a:latin typeface="+mn-lt"/>
                        </a:rPr>
                        <a:t>-79,000</a:t>
                      </a:r>
                    </a:p>
                  </a:txBody>
                  <a:tcPr marL="0" marR="0" marT="0" marB="0" anchor="b"/>
                </a:tc>
                <a:tc>
                  <a:txBody>
                    <a:bodyPr/>
                    <a:lstStyle/>
                    <a:p>
                      <a:pPr algn="r" fontAlgn="b"/>
                      <a:r>
                        <a:rPr lang="en-CA" sz="1350" u="none" strike="noStrike">
                          <a:effectLst/>
                          <a:latin typeface="+mn-lt"/>
                        </a:rPr>
                        <a:t>29,725</a:t>
                      </a:r>
                      <a:endParaRPr lang="en-CA" sz="1350" b="0" i="0" u="none" strike="noStrike">
                        <a:solidFill>
                          <a:srgbClr val="000000"/>
                        </a:solidFill>
                        <a:effectLst/>
                        <a:latin typeface="+mn-lt"/>
                      </a:endParaRPr>
                    </a:p>
                  </a:txBody>
                  <a:tcPr marL="0" marR="0" marT="0" marB="0" anchor="b"/>
                </a:tc>
                <a:tc>
                  <a:txBody>
                    <a:bodyPr/>
                    <a:lstStyle/>
                    <a:p>
                      <a:pPr algn="r" fontAlgn="t"/>
                      <a:endParaRPr lang="en-CA" sz="1350" b="0" i="0" u="none" strike="noStrike">
                        <a:solidFill>
                          <a:srgbClr val="000000"/>
                        </a:solidFill>
                        <a:effectLst/>
                        <a:latin typeface="+mn-lt"/>
                      </a:endParaRPr>
                    </a:p>
                  </a:txBody>
                  <a:tcPr marL="0" marR="0" marT="0" marB="0" anchor="b"/>
                </a:tc>
                <a:tc>
                  <a:txBody>
                    <a:bodyPr/>
                    <a:lstStyle/>
                    <a:p>
                      <a:pPr algn="r" fontAlgn="t"/>
                      <a:r>
                        <a:rPr lang="en-CA" sz="1350" u="none" strike="noStrike">
                          <a:effectLst/>
                          <a:latin typeface="+mn-lt"/>
                        </a:rPr>
                        <a:t>18,394</a:t>
                      </a:r>
                      <a:endParaRPr lang="en-CA" sz="135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870452406"/>
                  </a:ext>
                </a:extLst>
              </a:tr>
              <a:tr h="247580">
                <a:tc>
                  <a:txBody>
                    <a:bodyPr/>
                    <a:lstStyle/>
                    <a:p>
                      <a:pPr algn="l" fontAlgn="t"/>
                      <a:r>
                        <a:rPr lang="en-CA" sz="1300" b="1" u="none" strike="noStrike">
                          <a:effectLst/>
                        </a:rPr>
                        <a:t>             • Streetlights</a:t>
                      </a:r>
                      <a:endParaRPr lang="en-CA" sz="13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20,790</a:t>
                      </a:r>
                      <a:endParaRPr lang="en-CA" sz="1350" b="0" i="0" u="none" strike="noStrike">
                        <a:solidFill>
                          <a:srgbClr val="000000"/>
                        </a:solidFill>
                        <a:effectLst/>
                        <a:latin typeface="+mn-lt"/>
                      </a:endParaRPr>
                    </a:p>
                  </a:txBody>
                  <a:tcPr marL="0" marR="0" marT="0" marB="0" anchor="b">
                    <a:lnL w="12700" cap="flat" cmpd="sng" algn="ctr">
                      <a:solidFill>
                        <a:schemeClr val="tx1"/>
                      </a:solidFill>
                      <a:prstDash val="solid"/>
                      <a:round/>
                      <a:headEnd type="none" w="med" len="med"/>
                      <a:tailEnd type="none" w="med" len="med"/>
                    </a:lnL>
                  </a:tcPr>
                </a:tc>
                <a:tc>
                  <a:txBody>
                    <a:bodyPr/>
                    <a:lstStyle/>
                    <a:p>
                      <a:pPr algn="r" fontAlgn="t"/>
                      <a:r>
                        <a:rPr lang="en-CA" sz="1350" u="none" strike="noStrike">
                          <a:effectLst/>
                          <a:latin typeface="+mn-lt"/>
                        </a:rPr>
                        <a:t>-    15,000 </a:t>
                      </a:r>
                      <a:endParaRPr lang="en-CA" sz="1350" b="0" i="0" u="none" strike="noStrike">
                        <a:solidFill>
                          <a:srgbClr val="000000"/>
                        </a:solidFill>
                        <a:effectLst/>
                        <a:latin typeface="+mn-lt"/>
                      </a:endParaRPr>
                    </a:p>
                  </a:txBody>
                  <a:tcPr marL="0" marR="0" marT="0" marB="0" anchor="b"/>
                </a:tc>
                <a:tc>
                  <a:txBody>
                    <a:bodyPr/>
                    <a:lstStyle/>
                    <a:p>
                      <a:pPr algn="r" fontAlgn="t"/>
                      <a:r>
                        <a:rPr lang="en-CA" sz="1350" u="none" strike="noStrike">
                          <a:effectLst/>
                          <a:latin typeface="+mn-lt"/>
                        </a:rPr>
                        <a:t>12,342</a:t>
                      </a:r>
                      <a:endParaRPr lang="en-CA" sz="1350" b="0" i="0" u="none" strike="noStrike">
                        <a:solidFill>
                          <a:srgbClr val="000000"/>
                        </a:solidFill>
                        <a:effectLst/>
                        <a:latin typeface="+mn-lt"/>
                      </a:endParaRPr>
                    </a:p>
                  </a:txBody>
                  <a:tcPr marL="0" marR="0" marT="0" marB="0" anchor="b"/>
                </a:tc>
                <a:tc>
                  <a:txBody>
                    <a:bodyPr/>
                    <a:lstStyle/>
                    <a:p>
                      <a:pPr algn="r" fontAlgn="t"/>
                      <a:endParaRPr lang="en-CA" sz="1350" b="0" i="0" u="none" strike="noStrike">
                        <a:solidFill>
                          <a:srgbClr val="000000"/>
                        </a:solidFill>
                        <a:effectLst/>
                        <a:latin typeface="+mn-lt"/>
                      </a:endParaRPr>
                    </a:p>
                  </a:txBody>
                  <a:tcPr marL="0" marR="0" marT="0" marB="0" anchor="b"/>
                </a:tc>
                <a:tc>
                  <a:txBody>
                    <a:bodyPr/>
                    <a:lstStyle/>
                    <a:p>
                      <a:pPr algn="r" fontAlgn="t"/>
                      <a:r>
                        <a:rPr lang="en-CA" sz="1350" u="none" strike="noStrike">
                          <a:effectLst/>
                          <a:latin typeface="+mn-lt"/>
                        </a:rPr>
                        <a:t>18,132</a:t>
                      </a:r>
                      <a:endParaRPr lang="en-CA" sz="135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1995733279"/>
                  </a:ext>
                </a:extLst>
              </a:tr>
              <a:tr h="247580">
                <a:tc>
                  <a:txBody>
                    <a:bodyPr/>
                    <a:lstStyle/>
                    <a:p>
                      <a:pPr algn="l" fontAlgn="t"/>
                      <a:r>
                        <a:rPr lang="en-CA" sz="1300" b="1" u="none" strike="noStrike">
                          <a:effectLst/>
                        </a:rPr>
                        <a:t>Building Reserve</a:t>
                      </a:r>
                      <a:endParaRPr lang="en-CA" sz="13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lgn="r" fontAlgn="b"/>
                      <a:r>
                        <a:rPr lang="en-CA" sz="1350" u="none" strike="noStrike">
                          <a:effectLst/>
                          <a:latin typeface="+mn-lt"/>
                        </a:rPr>
                        <a:t>527,294</a:t>
                      </a:r>
                      <a:endParaRPr lang="en-CA" sz="1350" b="0" i="0" u="none" strike="noStrike">
                        <a:solidFill>
                          <a:srgbClr val="000000"/>
                        </a:solidFill>
                        <a:effectLst/>
                        <a:latin typeface="+mn-lt"/>
                      </a:endParaRPr>
                    </a:p>
                  </a:txBody>
                  <a:tcPr marL="0" marR="0" marT="0" marB="0" anchor="b">
                    <a:lnL w="12700" cap="flat" cmpd="sng" algn="ctr">
                      <a:solidFill>
                        <a:schemeClr val="tx1"/>
                      </a:solidFill>
                      <a:prstDash val="solid"/>
                      <a:round/>
                      <a:headEnd type="none" w="med" len="med"/>
                      <a:tailEnd type="none" w="med" len="med"/>
                    </a:lnL>
                  </a:tcPr>
                </a:tc>
                <a:tc>
                  <a:txBody>
                    <a:bodyPr/>
                    <a:lstStyle/>
                    <a:p>
                      <a:pPr algn="r" fontAlgn="b"/>
                      <a:r>
                        <a:rPr lang="en-CA" sz="1350" u="none" strike="noStrike">
                          <a:effectLst/>
                          <a:latin typeface="+mn-lt"/>
                        </a:rPr>
                        <a:t>-406,258</a:t>
                      </a:r>
                      <a:endParaRPr lang="en-CA" sz="1350" b="0" i="0" u="none" strike="noStrike">
                        <a:solidFill>
                          <a:srgbClr val="000000"/>
                        </a:solidFill>
                        <a:effectLst/>
                        <a:latin typeface="+mn-lt"/>
                      </a:endParaRPr>
                    </a:p>
                  </a:txBody>
                  <a:tcPr marL="0" marR="0" marT="0" marB="0" anchor="b"/>
                </a:tc>
                <a:tc>
                  <a:txBody>
                    <a:bodyPr/>
                    <a:lstStyle/>
                    <a:p>
                      <a:pPr algn="r" fontAlgn="b"/>
                      <a:r>
                        <a:rPr lang="en-CA" sz="1350" u="none" strike="noStrike">
                          <a:effectLst/>
                          <a:latin typeface="+mn-lt"/>
                        </a:rPr>
                        <a:t>210,428</a:t>
                      </a:r>
                      <a:endParaRPr lang="en-CA" sz="1350" b="0" i="0" u="none" strike="noStrike">
                        <a:solidFill>
                          <a:srgbClr val="000000"/>
                        </a:solidFill>
                        <a:effectLst/>
                        <a:latin typeface="+mn-lt"/>
                      </a:endParaRPr>
                    </a:p>
                  </a:txBody>
                  <a:tcPr marL="0" marR="0" marT="0" marB="0" anchor="b"/>
                </a:tc>
                <a:tc>
                  <a:txBody>
                    <a:bodyPr/>
                    <a:lstStyle/>
                    <a:p>
                      <a:pPr algn="r" fontAlgn="b"/>
                      <a:endParaRPr lang="en-CA" sz="1350" b="0" i="0" u="none" strike="noStrike">
                        <a:solidFill>
                          <a:srgbClr val="000000"/>
                        </a:solidFill>
                        <a:effectLst/>
                        <a:latin typeface="+mn-lt"/>
                      </a:endParaRPr>
                    </a:p>
                  </a:txBody>
                  <a:tcPr marL="0" marR="0" marT="0" marB="0" anchor="b"/>
                </a:tc>
                <a:tc>
                  <a:txBody>
                    <a:bodyPr/>
                    <a:lstStyle/>
                    <a:p>
                      <a:pPr algn="r" fontAlgn="t"/>
                      <a:r>
                        <a:rPr lang="en-CA" sz="1350" u="none" strike="noStrike">
                          <a:effectLst/>
                          <a:latin typeface="+mn-lt"/>
                        </a:rPr>
                        <a:t>331,464</a:t>
                      </a:r>
                      <a:endParaRPr lang="en-CA" sz="135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1373752431"/>
                  </a:ext>
                </a:extLst>
              </a:tr>
              <a:tr h="247580">
                <a:tc>
                  <a:txBody>
                    <a:bodyPr/>
                    <a:lstStyle/>
                    <a:p>
                      <a:pPr algn="l" fontAlgn="t"/>
                      <a:r>
                        <a:rPr lang="en-CA" sz="1300" b="1" u="none" strike="noStrike">
                          <a:effectLst/>
                        </a:rPr>
                        <a:t>Vehicle Reserves</a:t>
                      </a:r>
                      <a:endParaRPr lang="en-CA" sz="13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898,834</a:t>
                      </a:r>
                      <a:endParaRPr lang="en-CA" sz="1350" b="0" i="0" u="none" strike="noStrike">
                        <a:solidFill>
                          <a:srgbClr val="000000"/>
                        </a:solidFill>
                        <a:effectLst/>
                        <a:latin typeface="+mn-lt"/>
                      </a:endParaRPr>
                    </a:p>
                  </a:txBody>
                  <a:tcPr marL="0" marR="0" marT="0" marB="0" anchor="b">
                    <a:lnL w="12700" cap="flat" cmpd="sng" algn="ctr">
                      <a:solidFill>
                        <a:schemeClr val="tx1"/>
                      </a:solidFill>
                      <a:prstDash val="solid"/>
                      <a:round/>
                      <a:headEnd type="none" w="med" len="med"/>
                      <a:tailEnd type="none" w="med" len="med"/>
                    </a:lnL>
                  </a:tcPr>
                </a:tc>
                <a:tc>
                  <a:txBody>
                    <a:bodyPr/>
                    <a:lstStyle/>
                    <a:p>
                      <a:pPr algn="r" fontAlgn="t"/>
                      <a:r>
                        <a:rPr lang="en-CA" sz="1350" u="none" strike="noStrike">
                          <a:effectLst/>
                          <a:latin typeface="+mn-lt"/>
                        </a:rPr>
                        <a:t>-391,724</a:t>
                      </a:r>
                      <a:endParaRPr lang="en-CA" sz="1350" b="0" i="0" u="none" strike="noStrike">
                        <a:solidFill>
                          <a:srgbClr val="000000"/>
                        </a:solidFill>
                        <a:effectLst/>
                        <a:latin typeface="+mn-lt"/>
                      </a:endParaRPr>
                    </a:p>
                  </a:txBody>
                  <a:tcPr marL="0" marR="0" marT="0" marB="0" anchor="b"/>
                </a:tc>
                <a:tc>
                  <a:txBody>
                    <a:bodyPr/>
                    <a:lstStyle/>
                    <a:p>
                      <a:pPr algn="r" fontAlgn="t"/>
                      <a:r>
                        <a:rPr lang="en-CA" sz="1350" u="none" strike="noStrike">
                          <a:effectLst/>
                          <a:latin typeface="+mn-lt"/>
                        </a:rPr>
                        <a:t>153,078</a:t>
                      </a:r>
                      <a:endParaRPr lang="en-CA" sz="1350" b="0" i="0" u="none" strike="noStrike">
                        <a:solidFill>
                          <a:srgbClr val="000000"/>
                        </a:solidFill>
                        <a:effectLst/>
                        <a:latin typeface="+mn-lt"/>
                      </a:endParaRPr>
                    </a:p>
                  </a:txBody>
                  <a:tcPr marL="0" marR="0" marT="0" marB="0" anchor="b"/>
                </a:tc>
                <a:tc>
                  <a:txBody>
                    <a:bodyPr/>
                    <a:lstStyle/>
                    <a:p>
                      <a:pPr algn="r" fontAlgn="t"/>
                      <a:endParaRPr lang="en-CA" sz="1350" b="0" i="0" u="none" strike="noStrike">
                        <a:solidFill>
                          <a:srgbClr val="000000"/>
                        </a:solidFill>
                        <a:effectLst/>
                        <a:latin typeface="+mn-lt"/>
                      </a:endParaRPr>
                    </a:p>
                  </a:txBody>
                  <a:tcPr marL="0" marR="0" marT="0" marB="0" anchor="b"/>
                </a:tc>
                <a:tc>
                  <a:txBody>
                    <a:bodyPr/>
                    <a:lstStyle/>
                    <a:p>
                      <a:pPr algn="r" fontAlgn="t"/>
                      <a:r>
                        <a:rPr lang="en-CA" sz="1350" u="none" strike="noStrike">
                          <a:effectLst/>
                          <a:latin typeface="+mn-lt"/>
                        </a:rPr>
                        <a:t>660,188</a:t>
                      </a:r>
                      <a:endParaRPr lang="en-CA" sz="135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1278778688"/>
                  </a:ext>
                </a:extLst>
              </a:tr>
              <a:tr h="247580">
                <a:tc>
                  <a:txBody>
                    <a:bodyPr/>
                    <a:lstStyle/>
                    <a:p>
                      <a:pPr algn="l" fontAlgn="t"/>
                      <a:r>
                        <a:rPr lang="en-CA" sz="1300" b="1" u="none" strike="noStrike">
                          <a:effectLst/>
                        </a:rPr>
                        <a:t>Equipment Reserves</a:t>
                      </a:r>
                      <a:endParaRPr lang="en-CA" sz="13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692,818</a:t>
                      </a:r>
                      <a:endParaRPr lang="en-CA" sz="1350" b="0" i="0" u="none" strike="noStrike">
                        <a:solidFill>
                          <a:srgbClr val="000000"/>
                        </a:solidFill>
                        <a:effectLst/>
                        <a:latin typeface="+mn-lt"/>
                      </a:endParaRPr>
                    </a:p>
                  </a:txBody>
                  <a:tcPr marL="0" marR="0" marT="0" marB="0" anchor="b">
                    <a:lnL w="12700" cap="flat" cmpd="sng" algn="ctr">
                      <a:solidFill>
                        <a:schemeClr val="tx1"/>
                      </a:solidFill>
                      <a:prstDash val="solid"/>
                      <a:round/>
                      <a:headEnd type="none" w="med" len="med"/>
                      <a:tailEnd type="none" w="med" len="med"/>
                    </a:lnL>
                  </a:tcPr>
                </a:tc>
                <a:tc>
                  <a:txBody>
                    <a:bodyPr/>
                    <a:lstStyle/>
                    <a:p>
                      <a:pPr algn="r" fontAlgn="t"/>
                      <a:r>
                        <a:rPr lang="en-CA" sz="1350" u="none" strike="noStrike">
                          <a:effectLst/>
                          <a:latin typeface="+mn-lt"/>
                        </a:rPr>
                        <a:t>-628,000</a:t>
                      </a:r>
                      <a:endParaRPr lang="en-CA" sz="1350" b="0" i="0" u="none" strike="noStrike">
                        <a:solidFill>
                          <a:srgbClr val="000000"/>
                        </a:solidFill>
                        <a:effectLst/>
                        <a:latin typeface="+mn-lt"/>
                      </a:endParaRPr>
                    </a:p>
                  </a:txBody>
                  <a:tcPr marL="0" marR="0" marT="0" marB="0" anchor="b"/>
                </a:tc>
                <a:tc>
                  <a:txBody>
                    <a:bodyPr/>
                    <a:lstStyle/>
                    <a:p>
                      <a:pPr algn="r" fontAlgn="t"/>
                      <a:r>
                        <a:rPr lang="en-CA" sz="1350" u="none" strike="noStrike">
                          <a:effectLst/>
                          <a:latin typeface="+mn-lt"/>
                        </a:rPr>
                        <a:t>227,009</a:t>
                      </a:r>
                      <a:endParaRPr lang="en-CA" sz="1350" b="0" i="0" u="none" strike="noStrike">
                        <a:solidFill>
                          <a:srgbClr val="000000"/>
                        </a:solidFill>
                        <a:effectLst/>
                        <a:latin typeface="+mn-lt"/>
                      </a:endParaRPr>
                    </a:p>
                  </a:txBody>
                  <a:tcPr marL="0" marR="0" marT="0" marB="0" anchor="b"/>
                </a:tc>
                <a:tc>
                  <a:txBody>
                    <a:bodyPr/>
                    <a:lstStyle/>
                    <a:p>
                      <a:pPr algn="r" fontAlgn="t"/>
                      <a:r>
                        <a:rPr lang="en-CA" sz="1350" b="0" i="0" u="none" strike="noStrike">
                          <a:solidFill>
                            <a:srgbClr val="000000"/>
                          </a:solidFill>
                          <a:effectLst/>
                          <a:latin typeface="+mn-lt"/>
                        </a:rPr>
                        <a:t>100,000</a:t>
                      </a:r>
                    </a:p>
                  </a:txBody>
                  <a:tcPr marL="0" marR="0" marT="0" marB="0" anchor="b"/>
                </a:tc>
                <a:tc>
                  <a:txBody>
                    <a:bodyPr/>
                    <a:lstStyle/>
                    <a:p>
                      <a:pPr algn="r" fontAlgn="t"/>
                      <a:r>
                        <a:rPr lang="en-CA" sz="1350" u="none" strike="noStrike">
                          <a:effectLst/>
                          <a:latin typeface="+mn-lt"/>
                        </a:rPr>
                        <a:t>391,827</a:t>
                      </a:r>
                      <a:endParaRPr lang="en-CA" sz="135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3890466529"/>
                  </a:ext>
                </a:extLst>
              </a:tr>
              <a:tr h="247580">
                <a:tc>
                  <a:txBody>
                    <a:bodyPr/>
                    <a:lstStyle/>
                    <a:p>
                      <a:pPr algn="l" fontAlgn="t"/>
                      <a:r>
                        <a:rPr lang="en-CA" sz="1300" b="1" u="none" strike="noStrike">
                          <a:effectLst/>
                        </a:rPr>
                        <a:t>Landfill Reserves</a:t>
                      </a:r>
                      <a:endParaRPr lang="en-CA" sz="13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306,783</a:t>
                      </a:r>
                      <a:endParaRPr lang="en-CA" sz="1350" b="0" i="0" u="none" strike="noStrike">
                        <a:solidFill>
                          <a:srgbClr val="000000"/>
                        </a:solidFill>
                        <a:effectLst/>
                        <a:latin typeface="+mn-lt"/>
                      </a:endParaRPr>
                    </a:p>
                  </a:txBody>
                  <a:tcPr marL="0" marR="0" marT="0" marB="0" anchor="b">
                    <a:lnL w="12700" cap="flat" cmpd="sng" algn="ctr">
                      <a:solidFill>
                        <a:schemeClr val="tx1"/>
                      </a:solidFill>
                      <a:prstDash val="solid"/>
                      <a:round/>
                      <a:headEnd type="none" w="med" len="med"/>
                      <a:tailEnd type="none" w="med" len="med"/>
                    </a:lnL>
                  </a:tcPr>
                </a:tc>
                <a:tc>
                  <a:txBody>
                    <a:bodyPr/>
                    <a:lstStyle/>
                    <a:p>
                      <a:pPr algn="r" fontAlgn="t"/>
                      <a:endParaRPr lang="en-CA" sz="1350" b="0" i="0" u="none" strike="noStrike">
                        <a:solidFill>
                          <a:srgbClr val="000000"/>
                        </a:solidFill>
                        <a:effectLst/>
                        <a:latin typeface="+mn-lt"/>
                      </a:endParaRPr>
                    </a:p>
                  </a:txBody>
                  <a:tcPr marL="0" marR="0" marT="0" marB="0" anchor="b"/>
                </a:tc>
                <a:tc>
                  <a:txBody>
                    <a:bodyPr/>
                    <a:lstStyle/>
                    <a:p>
                      <a:pPr algn="r" fontAlgn="t"/>
                      <a:r>
                        <a:rPr lang="en-CA" sz="1350" u="none" strike="noStrike">
                          <a:effectLst/>
                          <a:latin typeface="+mn-lt"/>
                        </a:rPr>
                        <a:t>61,798</a:t>
                      </a:r>
                      <a:endParaRPr lang="en-CA" sz="1350" b="0" i="0" u="none" strike="noStrike">
                        <a:solidFill>
                          <a:srgbClr val="000000"/>
                        </a:solidFill>
                        <a:effectLst/>
                        <a:latin typeface="+mn-lt"/>
                      </a:endParaRPr>
                    </a:p>
                  </a:txBody>
                  <a:tcPr marL="0" marR="0" marT="0" marB="0" anchor="b"/>
                </a:tc>
                <a:tc>
                  <a:txBody>
                    <a:bodyPr/>
                    <a:lstStyle/>
                    <a:p>
                      <a:pPr algn="r" fontAlgn="t"/>
                      <a:r>
                        <a:rPr lang="en-CA" sz="1350" b="0" i="0" u="none" strike="noStrike">
                          <a:solidFill>
                            <a:srgbClr val="000000"/>
                          </a:solidFill>
                          <a:effectLst/>
                          <a:latin typeface="+mn-lt"/>
                        </a:rPr>
                        <a:t>40,000</a:t>
                      </a:r>
                    </a:p>
                  </a:txBody>
                  <a:tcPr marL="0" marR="0" marT="0" marB="0" anchor="b"/>
                </a:tc>
                <a:tc>
                  <a:txBody>
                    <a:bodyPr/>
                    <a:lstStyle/>
                    <a:p>
                      <a:pPr algn="r" fontAlgn="t"/>
                      <a:r>
                        <a:rPr lang="en-CA" sz="1350" u="none" strike="noStrike">
                          <a:effectLst/>
                          <a:latin typeface="+mn-lt"/>
                        </a:rPr>
                        <a:t>408,581</a:t>
                      </a:r>
                      <a:endParaRPr lang="en-CA" sz="135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13844629"/>
                  </a:ext>
                </a:extLst>
              </a:tr>
              <a:tr h="247580">
                <a:tc>
                  <a:txBody>
                    <a:bodyPr/>
                    <a:lstStyle/>
                    <a:p>
                      <a:pPr algn="l" fontAlgn="t"/>
                      <a:r>
                        <a:rPr lang="en-CA" sz="1300" b="1" u="none" strike="noStrike">
                          <a:effectLst/>
                        </a:rPr>
                        <a:t>Sanitary Sewers Reserves</a:t>
                      </a:r>
                      <a:endParaRPr lang="en-CA" sz="13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602,667</a:t>
                      </a:r>
                      <a:endParaRPr lang="en-CA" sz="1350" b="0" i="0" u="none" strike="noStrike">
                        <a:solidFill>
                          <a:srgbClr val="000000"/>
                        </a:solidFill>
                        <a:effectLst/>
                        <a:latin typeface="+mn-lt"/>
                      </a:endParaRPr>
                    </a:p>
                  </a:txBody>
                  <a:tcPr marL="0" marR="0" marT="0" marB="0" anchor="b">
                    <a:lnL w="12700" cap="flat" cmpd="sng" algn="ctr">
                      <a:solidFill>
                        <a:schemeClr val="tx1"/>
                      </a:solidFill>
                      <a:prstDash val="solid"/>
                      <a:round/>
                      <a:headEnd type="none" w="med" len="med"/>
                      <a:tailEnd type="none" w="med" len="med"/>
                    </a:lnL>
                  </a:tcPr>
                </a:tc>
                <a:tc>
                  <a:txBody>
                    <a:bodyPr/>
                    <a:lstStyle/>
                    <a:p>
                      <a:pPr algn="r" fontAlgn="t"/>
                      <a:r>
                        <a:rPr lang="en-CA" sz="1350" u="none" strike="noStrike">
                          <a:effectLst/>
                          <a:latin typeface="+mn-lt"/>
                        </a:rPr>
                        <a:t>-65,000</a:t>
                      </a:r>
                      <a:endParaRPr lang="en-CA" sz="1350" b="0" i="0" u="none" strike="noStrike">
                        <a:solidFill>
                          <a:srgbClr val="000000"/>
                        </a:solidFill>
                        <a:effectLst/>
                        <a:latin typeface="+mn-lt"/>
                      </a:endParaRPr>
                    </a:p>
                  </a:txBody>
                  <a:tcPr marL="0" marR="0" marT="0" marB="0" anchor="b"/>
                </a:tc>
                <a:tc>
                  <a:txBody>
                    <a:bodyPr/>
                    <a:lstStyle/>
                    <a:p>
                      <a:pPr algn="r" fontAlgn="t"/>
                      <a:r>
                        <a:rPr lang="en-CA" sz="1350" u="none" strike="noStrike">
                          <a:effectLst/>
                          <a:latin typeface="+mn-lt"/>
                        </a:rPr>
                        <a:t>14,763</a:t>
                      </a:r>
                      <a:endParaRPr lang="en-CA" sz="1350" b="0" i="0" u="none" strike="noStrike">
                        <a:solidFill>
                          <a:srgbClr val="000000"/>
                        </a:solidFill>
                        <a:effectLst/>
                        <a:latin typeface="+mn-lt"/>
                      </a:endParaRPr>
                    </a:p>
                  </a:txBody>
                  <a:tcPr marL="0" marR="0" marT="0" marB="0" anchor="b"/>
                </a:tc>
                <a:tc>
                  <a:txBody>
                    <a:bodyPr/>
                    <a:lstStyle/>
                    <a:p>
                      <a:pPr algn="r" fontAlgn="t"/>
                      <a:endParaRPr lang="en-CA" sz="1350" b="0" i="0" u="none" strike="noStrike">
                        <a:solidFill>
                          <a:srgbClr val="000000"/>
                        </a:solidFill>
                        <a:effectLst/>
                        <a:latin typeface="+mn-lt"/>
                      </a:endParaRPr>
                    </a:p>
                  </a:txBody>
                  <a:tcPr marL="0" marR="0" marT="0" marB="0" anchor="b"/>
                </a:tc>
                <a:tc>
                  <a:txBody>
                    <a:bodyPr/>
                    <a:lstStyle/>
                    <a:p>
                      <a:pPr algn="r" fontAlgn="t"/>
                      <a:r>
                        <a:rPr lang="en-CA" sz="1350" u="none" strike="noStrike">
                          <a:effectLst/>
                          <a:latin typeface="+mn-lt"/>
                        </a:rPr>
                        <a:t>552,430</a:t>
                      </a:r>
                      <a:endParaRPr lang="en-CA" sz="135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2345512350"/>
                  </a:ext>
                </a:extLst>
              </a:tr>
              <a:tr h="247580">
                <a:tc>
                  <a:txBody>
                    <a:bodyPr/>
                    <a:lstStyle/>
                    <a:p>
                      <a:pPr algn="l" fontAlgn="t"/>
                      <a:r>
                        <a:rPr lang="en-CA" sz="1300" b="1" u="none" strike="noStrike">
                          <a:effectLst/>
                        </a:rPr>
                        <a:t>Operating Reserves</a:t>
                      </a:r>
                      <a:endParaRPr lang="en-CA" sz="13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t"/>
                      <a:r>
                        <a:rPr lang="en-CA" sz="1350" u="none" strike="noStrike">
                          <a:effectLst/>
                          <a:latin typeface="+mn-lt"/>
                        </a:rPr>
                        <a:t>702,763</a:t>
                      </a:r>
                      <a:endParaRPr lang="en-CA" sz="1350" b="0" i="0" u="none" strike="noStrike">
                        <a:solidFill>
                          <a:srgbClr val="000000"/>
                        </a:solidFill>
                        <a:effectLst/>
                        <a:latin typeface="+mn-lt"/>
                      </a:endParaRPr>
                    </a:p>
                  </a:txBody>
                  <a:tcPr marL="0" marR="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r" fontAlgn="t"/>
                      <a:r>
                        <a:rPr lang="en-CA" sz="1350" u="none" strike="noStrike">
                          <a:effectLst/>
                          <a:latin typeface="+mn-lt"/>
                        </a:rPr>
                        <a:t>-280,865</a:t>
                      </a:r>
                      <a:endParaRPr lang="en-CA" sz="1350" b="0" i="0" u="none" strike="noStrike">
                        <a:solidFill>
                          <a:srgbClr val="000000"/>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t"/>
                      <a:r>
                        <a:rPr lang="en-CA" sz="1350" u="none" strike="noStrike">
                          <a:effectLst/>
                          <a:latin typeface="+mn-lt"/>
                        </a:rPr>
                        <a:t>   </a:t>
                      </a:r>
                      <a:endParaRPr lang="en-CA" sz="1350" b="0" i="0" u="none" strike="noStrike">
                        <a:solidFill>
                          <a:srgbClr val="000000"/>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t"/>
                      <a:r>
                        <a:rPr lang="en-CA" sz="1350" u="none" strike="noStrike">
                          <a:effectLst/>
                          <a:latin typeface="+mn-lt"/>
                        </a:rPr>
                        <a:t>262,817</a:t>
                      </a:r>
                      <a:endParaRPr lang="en-CA" sz="1350" b="0" i="0" u="none" strike="noStrike">
                        <a:solidFill>
                          <a:srgbClr val="000000"/>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t"/>
                      <a:r>
                        <a:rPr lang="en-CA" sz="1350" u="none" strike="noStrike">
                          <a:effectLst/>
                          <a:latin typeface="+mn-lt"/>
                        </a:rPr>
                        <a:t>684,715</a:t>
                      </a:r>
                      <a:endParaRPr lang="en-CA" sz="1350" b="0" i="0" u="none" strike="noStrike">
                        <a:solidFill>
                          <a:srgbClr val="000000"/>
                        </a:solidFill>
                        <a:effectLst/>
                        <a:latin typeface="+mn-lt"/>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8240235"/>
                  </a:ext>
                </a:extLst>
              </a:tr>
              <a:tr h="247580">
                <a:tc>
                  <a:txBody>
                    <a:bodyPr/>
                    <a:lstStyle/>
                    <a:p>
                      <a:pPr algn="l" fontAlgn="b"/>
                      <a:r>
                        <a:rPr lang="en-CA" sz="1300" b="1" u="none" strike="noStrike">
                          <a:effectLst/>
                        </a:rPr>
                        <a:t>Total Reserves</a:t>
                      </a:r>
                      <a:endParaRPr lang="en-CA" sz="13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fontAlgn="b"/>
                      <a:r>
                        <a:rPr lang="en-CA" sz="1350" b="1" u="none" strike="noStrike">
                          <a:effectLst/>
                          <a:latin typeface="+mn-lt"/>
                        </a:rPr>
                        <a:t>6,258,218</a:t>
                      </a:r>
                      <a:endParaRPr lang="en-CA" sz="1350" b="1" i="0" u="none" strike="noStrike">
                        <a:solidFill>
                          <a:srgbClr val="000000"/>
                        </a:solidFill>
                        <a:effectLst/>
                        <a:latin typeface="+mn-lt"/>
                      </a:endParaRPr>
                    </a:p>
                  </a:txBody>
                  <a:tcPr marL="0" marR="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r" fontAlgn="b"/>
                      <a:r>
                        <a:rPr lang="en-CA" sz="1350" b="1" u="none" strike="noStrike">
                          <a:effectLst/>
                          <a:latin typeface="+mn-lt"/>
                        </a:rPr>
                        <a:t>-2,612,847</a:t>
                      </a:r>
                      <a:endParaRPr lang="en-CA" sz="1350" b="1"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r>
                        <a:rPr lang="en-CA" sz="1350" b="1" u="none" strike="noStrike">
                          <a:effectLst/>
                          <a:latin typeface="+mn-lt"/>
                        </a:rPr>
                        <a:t>1,164,968</a:t>
                      </a:r>
                      <a:endParaRPr lang="en-CA" sz="1350" b="1"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r>
                        <a:rPr lang="en-CA" sz="1350" b="1" u="none" strike="noStrike">
                          <a:effectLst/>
                          <a:latin typeface="+mn-lt"/>
                        </a:rPr>
                        <a:t>402,817</a:t>
                      </a:r>
                      <a:endParaRPr lang="en-CA" sz="1350" b="1"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r>
                        <a:rPr lang="en-CA" sz="1350" b="1" u="none" strike="noStrike">
                          <a:effectLst/>
                          <a:latin typeface="+mn-lt"/>
                        </a:rPr>
                        <a:t>5,213,156</a:t>
                      </a:r>
                      <a:endParaRPr lang="en-CA" sz="1350" b="1"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468133326"/>
                  </a:ext>
                </a:extLst>
              </a:tr>
            </a:tbl>
          </a:graphicData>
        </a:graphic>
      </p:graphicFrame>
    </p:spTree>
    <p:extLst>
      <p:ext uri="{BB962C8B-B14F-4D97-AF65-F5344CB8AC3E}">
        <p14:creationId xmlns:p14="http://schemas.microsoft.com/office/powerpoint/2010/main" val="37511202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9EA9EF-BEDE-401B-BC46-48D9A3DA8D78}"/>
              </a:ext>
            </a:extLst>
          </p:cNvPr>
          <p:cNvSpPr>
            <a:spLocks noGrp="1"/>
          </p:cNvSpPr>
          <p:nvPr>
            <p:ph type="sldNum" sz="quarter" idx="12"/>
          </p:nvPr>
        </p:nvSpPr>
        <p:spPr/>
        <p:txBody>
          <a:bodyPr/>
          <a:lstStyle/>
          <a:p>
            <a:fld id="{FAD5A89B-59BD-4EDC-A447-9FF491837F86}" type="slidenum">
              <a:rPr lang="en-US" smtClean="0"/>
              <a:t>25</a:t>
            </a:fld>
            <a:endParaRPr lang="en-US"/>
          </a:p>
        </p:txBody>
      </p:sp>
      <p:sp>
        <p:nvSpPr>
          <p:cNvPr id="2" name="Title 1">
            <a:extLst>
              <a:ext uri="{FF2B5EF4-FFF2-40B4-BE49-F238E27FC236}">
                <a16:creationId xmlns:a16="http://schemas.microsoft.com/office/drawing/2014/main" id="{66903D59-B98C-49A3-B179-A73F975F49E5}"/>
              </a:ext>
            </a:extLst>
          </p:cNvPr>
          <p:cNvSpPr>
            <a:spLocks noGrp="1"/>
          </p:cNvSpPr>
          <p:nvPr>
            <p:ph type="title" idx="4294967295"/>
          </p:nvPr>
        </p:nvSpPr>
        <p:spPr>
          <a:xfrm>
            <a:off x="581057" y="616369"/>
            <a:ext cx="7989887" cy="365126"/>
          </a:xfrm>
        </p:spPr>
        <p:txBody>
          <a:bodyPr>
            <a:normAutofit fontScale="90000"/>
          </a:bodyPr>
          <a:lstStyle/>
          <a:p>
            <a:pPr algn="ctr"/>
            <a:r>
              <a:rPr lang="en-CA">
                <a:solidFill>
                  <a:schemeClr val="tx1"/>
                </a:solidFill>
              </a:rPr>
              <a:t>Operating Reserves 2022</a:t>
            </a:r>
          </a:p>
        </p:txBody>
      </p:sp>
      <p:graphicFrame>
        <p:nvGraphicFramePr>
          <p:cNvPr id="5" name="Content Placeholder 4">
            <a:extLst>
              <a:ext uri="{FF2B5EF4-FFF2-40B4-BE49-F238E27FC236}">
                <a16:creationId xmlns:a16="http://schemas.microsoft.com/office/drawing/2014/main" id="{A33788C8-3B72-4C24-AFE8-6F96B85554D4}"/>
              </a:ext>
            </a:extLst>
          </p:cNvPr>
          <p:cNvGraphicFramePr>
            <a:graphicFrameLocks noGrp="1"/>
          </p:cNvGraphicFramePr>
          <p:nvPr>
            <p:ph idx="4294967295"/>
            <p:extLst>
              <p:ext uri="{D42A27DB-BD31-4B8C-83A1-F6EECF244321}">
                <p14:modId xmlns:p14="http://schemas.microsoft.com/office/powerpoint/2010/main" val="1168605726"/>
              </p:ext>
            </p:extLst>
          </p:nvPr>
        </p:nvGraphicFramePr>
        <p:xfrm>
          <a:off x="184826" y="911409"/>
          <a:ext cx="8735437" cy="3743984"/>
        </p:xfrm>
        <a:graphic>
          <a:graphicData uri="http://schemas.openxmlformats.org/drawingml/2006/table">
            <a:tbl>
              <a:tblPr>
                <a:tableStyleId>{2D5ABB26-0587-4C30-8999-92F81FD0307C}</a:tableStyleId>
              </a:tblPr>
              <a:tblGrid>
                <a:gridCol w="3149511">
                  <a:extLst>
                    <a:ext uri="{9D8B030D-6E8A-4147-A177-3AD203B41FA5}">
                      <a16:colId xmlns:a16="http://schemas.microsoft.com/office/drawing/2014/main" val="2448435458"/>
                    </a:ext>
                  </a:extLst>
                </a:gridCol>
                <a:gridCol w="1441050">
                  <a:extLst>
                    <a:ext uri="{9D8B030D-6E8A-4147-A177-3AD203B41FA5}">
                      <a16:colId xmlns:a16="http://schemas.microsoft.com/office/drawing/2014/main" val="3936513647"/>
                    </a:ext>
                  </a:extLst>
                </a:gridCol>
                <a:gridCol w="1515330">
                  <a:extLst>
                    <a:ext uri="{9D8B030D-6E8A-4147-A177-3AD203B41FA5}">
                      <a16:colId xmlns:a16="http://schemas.microsoft.com/office/drawing/2014/main" val="1400730055"/>
                    </a:ext>
                  </a:extLst>
                </a:gridCol>
                <a:gridCol w="1277632">
                  <a:extLst>
                    <a:ext uri="{9D8B030D-6E8A-4147-A177-3AD203B41FA5}">
                      <a16:colId xmlns:a16="http://schemas.microsoft.com/office/drawing/2014/main" val="1721280696"/>
                    </a:ext>
                  </a:extLst>
                </a:gridCol>
                <a:gridCol w="1351914">
                  <a:extLst>
                    <a:ext uri="{9D8B030D-6E8A-4147-A177-3AD203B41FA5}">
                      <a16:colId xmlns:a16="http://schemas.microsoft.com/office/drawing/2014/main" val="1141860091"/>
                    </a:ext>
                  </a:extLst>
                </a:gridCol>
              </a:tblGrid>
              <a:tr h="246404">
                <a:tc>
                  <a:txBody>
                    <a:bodyPr/>
                    <a:lstStyle/>
                    <a:p>
                      <a:pPr algn="ctr" fontAlgn="b"/>
                      <a:r>
                        <a:rPr lang="en-CA" sz="1350" b="1" u="none" strike="noStrike">
                          <a:effectLst/>
                        </a:rPr>
                        <a:t>OPERATING RESERVES</a:t>
                      </a:r>
                      <a:endParaRPr lang="en-CA" sz="1350" b="1" i="1"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350" b="1" u="none" strike="noStrike">
                          <a:effectLst/>
                        </a:rPr>
                        <a:t>Opening Balance</a:t>
                      </a:r>
                      <a:endParaRPr lang="en-CA" sz="1350" b="1" i="1"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350" b="1" u="none" strike="noStrike">
                          <a:effectLst/>
                        </a:rPr>
                        <a:t>Use of Reserves</a:t>
                      </a:r>
                      <a:endParaRPr lang="en-CA" sz="1350" b="1" i="1"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350" b="1" u="none" strike="noStrike">
                          <a:effectLst/>
                        </a:rPr>
                        <a:t>Contributions</a:t>
                      </a:r>
                      <a:endParaRPr lang="en-CA" sz="1350" b="1" i="1"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350" b="1" u="none" strike="noStrike">
                          <a:effectLst/>
                        </a:rPr>
                        <a:t>Ending Balance</a:t>
                      </a:r>
                      <a:endParaRPr lang="en-CA" sz="1350" b="1" i="1"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86530382"/>
                  </a:ext>
                </a:extLst>
              </a:tr>
              <a:tr h="193603">
                <a:tc>
                  <a:txBody>
                    <a:bodyPr/>
                    <a:lstStyle/>
                    <a:p>
                      <a:pPr algn="l" fontAlgn="t"/>
                      <a:r>
                        <a:rPr lang="en-CA" sz="1350" b="1" u="none" strike="noStrike">
                          <a:effectLst/>
                        </a:rPr>
                        <a:t>Election Reserve</a:t>
                      </a:r>
                      <a:endParaRPr lang="en-CA" sz="1350" b="1" i="0" u="none" strike="noStrike">
                        <a:solidFill>
                          <a:srgbClr val="000000"/>
                        </a:solidFill>
                        <a:effectLst/>
                        <a:latin typeface="Times New Roman" panose="02020603050405020304" pitchFamily="18" charset="0"/>
                      </a:endParaRP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fontAlgn="t"/>
                      <a:r>
                        <a:rPr lang="en-CA" sz="1350" u="none" strike="noStrike">
                          <a:effectLst/>
                          <a:latin typeface="+mn-lt"/>
                        </a:rPr>
                        <a:t>20,521</a:t>
                      </a:r>
                      <a:endParaRPr lang="en-CA" sz="1350" b="0" i="0" u="none" strike="noStrike">
                        <a:solidFill>
                          <a:srgbClr val="000000"/>
                        </a:solidFill>
                        <a:effectLst/>
                        <a:latin typeface="+mn-lt"/>
                      </a:endParaRP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r" fontAlgn="t"/>
                      <a:r>
                        <a:rPr lang="en-CA" sz="1350" b="0" i="0" u="none" strike="noStrike">
                          <a:solidFill>
                            <a:srgbClr val="000000"/>
                          </a:solidFill>
                          <a:effectLst/>
                          <a:latin typeface="+mn-lt"/>
                        </a:rPr>
                        <a:t>-20,000</a:t>
                      </a:r>
                    </a:p>
                  </a:txBody>
                  <a:tcPr marL="0" marR="0" marT="0" marB="0">
                    <a:lnT w="12700" cap="flat" cmpd="sng" algn="ctr">
                      <a:solidFill>
                        <a:schemeClr val="tx1"/>
                      </a:solidFill>
                      <a:prstDash val="solid"/>
                      <a:round/>
                      <a:headEnd type="none" w="med" len="med"/>
                      <a:tailEnd type="none" w="med" len="med"/>
                    </a:lnT>
                  </a:tcPr>
                </a:tc>
                <a:tc>
                  <a:txBody>
                    <a:bodyPr/>
                    <a:lstStyle/>
                    <a:p>
                      <a:pPr algn="r" fontAlgn="t"/>
                      <a:r>
                        <a:rPr lang="en-CA" sz="1350" u="none" strike="noStrike">
                          <a:effectLst/>
                          <a:latin typeface="+mn-lt"/>
                        </a:rPr>
                        <a:t>5,000</a:t>
                      </a:r>
                      <a:endParaRPr lang="en-CA" sz="1350" b="0" i="0" u="none" strike="noStrike">
                        <a:solidFill>
                          <a:srgbClr val="000000"/>
                        </a:solidFill>
                        <a:effectLst/>
                        <a:latin typeface="+mn-lt"/>
                      </a:endParaRPr>
                    </a:p>
                  </a:txBody>
                  <a:tcPr marL="0" marR="0" marT="0" marB="0">
                    <a:lnT w="12700" cap="flat" cmpd="sng" algn="ctr">
                      <a:solidFill>
                        <a:schemeClr val="tx1"/>
                      </a:solidFill>
                      <a:prstDash val="solid"/>
                      <a:round/>
                      <a:headEnd type="none" w="med" len="med"/>
                      <a:tailEnd type="none" w="med" len="med"/>
                    </a:lnT>
                  </a:tcPr>
                </a:tc>
                <a:tc>
                  <a:txBody>
                    <a:bodyPr/>
                    <a:lstStyle/>
                    <a:p>
                      <a:pPr algn="r" fontAlgn="t"/>
                      <a:r>
                        <a:rPr lang="en-CA" sz="1350" u="none" strike="noStrike">
                          <a:effectLst/>
                          <a:latin typeface="+mn-lt"/>
                        </a:rPr>
                        <a:t>5,521</a:t>
                      </a:r>
                      <a:endParaRPr lang="en-CA" sz="1350" b="0" i="0" u="none" strike="noStrike">
                        <a:solidFill>
                          <a:srgbClr val="000000"/>
                        </a:solidFill>
                        <a:effectLst/>
                        <a:latin typeface="+mn-lt"/>
                      </a:endParaRPr>
                    </a:p>
                  </a:txBody>
                  <a:tcPr marL="0" marR="0" marT="0" marB="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678581812"/>
                  </a:ext>
                </a:extLst>
              </a:tr>
              <a:tr h="193603">
                <a:tc>
                  <a:txBody>
                    <a:bodyPr/>
                    <a:lstStyle/>
                    <a:p>
                      <a:pPr algn="l" fontAlgn="t"/>
                      <a:r>
                        <a:rPr lang="en-CA" sz="1350" b="1" u="none" strike="noStrike">
                          <a:effectLst/>
                        </a:rPr>
                        <a:t>Working Fund Reserve</a:t>
                      </a:r>
                      <a:endParaRPr lang="en-CA" sz="1350" b="1" i="0" u="none" strike="noStrike">
                        <a:solidFill>
                          <a:srgbClr val="000000"/>
                        </a:solidFill>
                        <a:effectLst/>
                        <a:latin typeface="Times New Roman" panose="02020603050405020304" pitchFamily="18" charset="0"/>
                      </a:endParaRPr>
                    </a:p>
                  </a:txBody>
                  <a:tcPr marL="0" marR="0" marT="0" marB="0">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206,673</a:t>
                      </a:r>
                      <a:endParaRPr lang="en-CA" sz="1350" b="0" i="0" u="none" strike="noStrike">
                        <a:solidFill>
                          <a:srgbClr val="000000"/>
                        </a:solidFill>
                        <a:effectLst/>
                        <a:latin typeface="+mn-lt"/>
                      </a:endParaRPr>
                    </a:p>
                  </a:txBody>
                  <a:tcPr marL="0" marR="0" marT="0" marB="0">
                    <a:lnL w="12700" cap="flat" cmpd="sng" algn="ctr">
                      <a:solidFill>
                        <a:schemeClr val="tx1"/>
                      </a:solidFill>
                      <a:prstDash val="solid"/>
                      <a:round/>
                      <a:headEnd type="none" w="med" len="med"/>
                      <a:tailEnd type="none" w="med" len="med"/>
                    </a:lnL>
                  </a:tcPr>
                </a:tc>
                <a:tc>
                  <a:txBody>
                    <a:bodyPr/>
                    <a:lstStyle/>
                    <a:p>
                      <a:pPr algn="r" fontAlgn="t"/>
                      <a:r>
                        <a:rPr lang="en-CA" sz="1350" b="0" i="0" u="none" strike="noStrike">
                          <a:solidFill>
                            <a:srgbClr val="000000"/>
                          </a:solidFill>
                          <a:effectLst/>
                          <a:latin typeface="+mn-lt"/>
                        </a:rPr>
                        <a:t>-53,199</a:t>
                      </a:r>
                    </a:p>
                  </a:txBody>
                  <a:tcPr marL="0" marR="0" marT="0" marB="0"/>
                </a:tc>
                <a:tc>
                  <a:txBody>
                    <a:bodyPr/>
                    <a:lstStyle/>
                    <a:p>
                      <a:pPr algn="r" fontAlgn="t"/>
                      <a:endParaRPr lang="en-CA" sz="1350" b="0" i="0" u="none" strike="noStrike">
                        <a:solidFill>
                          <a:srgbClr val="000000"/>
                        </a:solidFill>
                        <a:effectLst/>
                        <a:latin typeface="+mn-lt"/>
                      </a:endParaRPr>
                    </a:p>
                  </a:txBody>
                  <a:tcPr marL="0" marR="0" marT="0" marB="0"/>
                </a:tc>
                <a:tc>
                  <a:txBody>
                    <a:bodyPr/>
                    <a:lstStyle/>
                    <a:p>
                      <a:pPr algn="r" fontAlgn="t"/>
                      <a:r>
                        <a:rPr lang="en-CA" sz="1350" u="none" strike="noStrike">
                          <a:effectLst/>
                          <a:latin typeface="+mn-lt"/>
                        </a:rPr>
                        <a:t>153,474</a:t>
                      </a:r>
                      <a:endParaRPr lang="en-CA" sz="1350" b="0" i="0" u="none" strike="noStrike">
                        <a:solidFill>
                          <a:srgbClr val="000000"/>
                        </a:solidFill>
                        <a:effectLst/>
                        <a:latin typeface="+mn-lt"/>
                      </a:endParaRPr>
                    </a:p>
                  </a:txBody>
                  <a:tcPr marL="0" marR="0" marT="0" marB="0"/>
                </a:tc>
                <a:extLst>
                  <a:ext uri="{0D108BD9-81ED-4DB2-BD59-A6C34878D82A}">
                    <a16:rowId xmlns:a16="http://schemas.microsoft.com/office/drawing/2014/main" val="2447172778"/>
                  </a:ext>
                </a:extLst>
              </a:tr>
              <a:tr h="193603">
                <a:tc>
                  <a:txBody>
                    <a:bodyPr/>
                    <a:lstStyle/>
                    <a:p>
                      <a:pPr algn="l" fontAlgn="t"/>
                      <a:r>
                        <a:rPr lang="en-CA" sz="1350" b="1" u="none" strike="noStrike">
                          <a:effectLst/>
                        </a:rPr>
                        <a:t>Building Control Reserve</a:t>
                      </a:r>
                      <a:endParaRPr lang="en-CA" sz="1350" b="1" i="0" u="none" strike="noStrike">
                        <a:solidFill>
                          <a:srgbClr val="000000"/>
                        </a:solidFill>
                        <a:effectLst/>
                        <a:latin typeface="Times New Roman" panose="02020603050405020304" pitchFamily="18" charset="0"/>
                      </a:endParaRPr>
                    </a:p>
                  </a:txBody>
                  <a:tcPr marL="0" marR="0" marT="0" marB="0">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24,535                          </a:t>
                      </a:r>
                      <a:endParaRPr lang="en-CA" sz="1350" b="0" i="0" u="none" strike="noStrike">
                        <a:solidFill>
                          <a:srgbClr val="000000"/>
                        </a:solidFill>
                        <a:effectLst/>
                        <a:latin typeface="+mn-lt"/>
                      </a:endParaRPr>
                    </a:p>
                  </a:txBody>
                  <a:tcPr marL="0" marR="0" marT="0" marB="0">
                    <a:lnL w="12700" cap="flat" cmpd="sng" algn="ctr">
                      <a:solidFill>
                        <a:schemeClr val="tx1"/>
                      </a:solidFill>
                      <a:prstDash val="solid"/>
                      <a:round/>
                      <a:headEnd type="none" w="med" len="med"/>
                      <a:tailEnd type="none" w="med" len="med"/>
                    </a:lnL>
                  </a:tcPr>
                </a:tc>
                <a:tc>
                  <a:txBody>
                    <a:bodyPr/>
                    <a:lstStyle/>
                    <a:p>
                      <a:pPr algn="r" fontAlgn="t"/>
                      <a:r>
                        <a:rPr lang="en-CA" sz="1350" b="0" i="0" u="none" strike="noStrike">
                          <a:solidFill>
                            <a:srgbClr val="000000"/>
                          </a:solidFill>
                          <a:effectLst/>
                          <a:latin typeface="+mn-lt"/>
                        </a:rPr>
                        <a:t>-24,535</a:t>
                      </a:r>
                    </a:p>
                  </a:txBody>
                  <a:tcPr marL="0" marR="0" marT="0" marB="0"/>
                </a:tc>
                <a:tc>
                  <a:txBody>
                    <a:bodyPr/>
                    <a:lstStyle/>
                    <a:p>
                      <a:pPr algn="r" fontAlgn="t"/>
                      <a:r>
                        <a:rPr lang="en-CA" sz="1350" u="none" strike="noStrike">
                          <a:effectLst/>
                          <a:latin typeface="+mn-lt"/>
                        </a:rPr>
                        <a:t>                       </a:t>
                      </a:r>
                      <a:endParaRPr lang="en-CA" sz="1350" b="0" i="0" u="none" strike="noStrike">
                        <a:solidFill>
                          <a:srgbClr val="000000"/>
                        </a:solidFill>
                        <a:effectLst/>
                        <a:latin typeface="+mn-lt"/>
                      </a:endParaRPr>
                    </a:p>
                  </a:txBody>
                  <a:tcPr marL="0" marR="0" marT="0" marB="0"/>
                </a:tc>
                <a:tc>
                  <a:txBody>
                    <a:bodyPr/>
                    <a:lstStyle/>
                    <a:p>
                      <a:pPr algn="r" fontAlgn="t"/>
                      <a:r>
                        <a:rPr lang="en-CA" sz="1350" u="none" strike="noStrike">
                          <a:effectLst/>
                          <a:latin typeface="+mn-lt"/>
                        </a:rPr>
                        <a:t>-</a:t>
                      </a:r>
                      <a:endParaRPr lang="en-CA" sz="1350" b="0" i="0" u="none" strike="noStrike">
                        <a:solidFill>
                          <a:srgbClr val="000000"/>
                        </a:solidFill>
                        <a:effectLst/>
                        <a:latin typeface="+mn-lt"/>
                      </a:endParaRPr>
                    </a:p>
                  </a:txBody>
                  <a:tcPr marL="0" marR="0" marT="0" marB="0"/>
                </a:tc>
                <a:extLst>
                  <a:ext uri="{0D108BD9-81ED-4DB2-BD59-A6C34878D82A}">
                    <a16:rowId xmlns:a16="http://schemas.microsoft.com/office/drawing/2014/main" val="3301782975"/>
                  </a:ext>
                </a:extLst>
              </a:tr>
              <a:tr h="193603">
                <a:tc>
                  <a:txBody>
                    <a:bodyPr/>
                    <a:lstStyle/>
                    <a:p>
                      <a:pPr algn="l" fontAlgn="t"/>
                      <a:r>
                        <a:rPr lang="en-CA" sz="1350" b="1" u="none" strike="noStrike">
                          <a:effectLst/>
                        </a:rPr>
                        <a:t>Winter Control Reserve</a:t>
                      </a:r>
                      <a:endParaRPr lang="en-CA" sz="1350" b="1" i="0" u="none" strike="noStrike">
                        <a:solidFill>
                          <a:srgbClr val="000000"/>
                        </a:solidFill>
                        <a:effectLst/>
                        <a:latin typeface="Times New Roman" panose="02020603050405020304" pitchFamily="18" charset="0"/>
                      </a:endParaRPr>
                    </a:p>
                  </a:txBody>
                  <a:tcPr marL="0" marR="0" marT="0" marB="0">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206,287</a:t>
                      </a:r>
                      <a:endParaRPr lang="en-CA" sz="1350" b="0" i="0" u="none" strike="noStrike">
                        <a:solidFill>
                          <a:srgbClr val="000000"/>
                        </a:solidFill>
                        <a:effectLst/>
                        <a:latin typeface="+mn-lt"/>
                      </a:endParaRPr>
                    </a:p>
                  </a:txBody>
                  <a:tcPr marL="0" marR="0" marT="0" marB="0">
                    <a:lnL w="12700" cap="flat" cmpd="sng" algn="ctr">
                      <a:solidFill>
                        <a:schemeClr val="tx1"/>
                      </a:solidFill>
                      <a:prstDash val="solid"/>
                      <a:round/>
                      <a:headEnd type="none" w="med" len="med"/>
                      <a:tailEnd type="none" w="med" len="med"/>
                    </a:lnL>
                  </a:tcPr>
                </a:tc>
                <a:tc>
                  <a:txBody>
                    <a:bodyPr/>
                    <a:lstStyle/>
                    <a:p>
                      <a:pPr algn="r" fontAlgn="t"/>
                      <a:endParaRPr lang="en-CA" sz="1350" b="0" i="0" u="none" strike="noStrike">
                        <a:solidFill>
                          <a:srgbClr val="000000"/>
                        </a:solidFill>
                        <a:effectLst/>
                        <a:latin typeface="+mn-lt"/>
                      </a:endParaRPr>
                    </a:p>
                  </a:txBody>
                  <a:tcPr marL="0" marR="0" marT="0" marB="0"/>
                </a:tc>
                <a:tc>
                  <a:txBody>
                    <a:bodyPr/>
                    <a:lstStyle/>
                    <a:p>
                      <a:pPr algn="r" fontAlgn="t"/>
                      <a:r>
                        <a:rPr lang="en-CA" sz="1350" u="none" strike="noStrike">
                          <a:effectLst/>
                          <a:latin typeface="+mn-lt"/>
                        </a:rPr>
                        <a:t>43,713</a:t>
                      </a:r>
                      <a:endParaRPr lang="en-CA" sz="1350" b="0" i="0" u="none" strike="noStrike">
                        <a:solidFill>
                          <a:srgbClr val="000000"/>
                        </a:solidFill>
                        <a:effectLst/>
                        <a:latin typeface="+mn-lt"/>
                      </a:endParaRPr>
                    </a:p>
                  </a:txBody>
                  <a:tcPr marL="0" marR="0" marT="0" marB="0"/>
                </a:tc>
                <a:tc>
                  <a:txBody>
                    <a:bodyPr/>
                    <a:lstStyle/>
                    <a:p>
                      <a:pPr algn="r" fontAlgn="t"/>
                      <a:r>
                        <a:rPr lang="en-CA" sz="1350" u="none" strike="noStrike">
                          <a:effectLst/>
                          <a:latin typeface="+mn-lt"/>
                        </a:rPr>
                        <a:t>250,000</a:t>
                      </a:r>
                      <a:endParaRPr lang="en-CA" sz="1350" b="0" i="0" u="none" strike="noStrike">
                        <a:solidFill>
                          <a:srgbClr val="000000"/>
                        </a:solidFill>
                        <a:effectLst/>
                        <a:latin typeface="+mn-lt"/>
                      </a:endParaRPr>
                    </a:p>
                  </a:txBody>
                  <a:tcPr marL="0" marR="0" marT="0" marB="0"/>
                </a:tc>
                <a:extLst>
                  <a:ext uri="{0D108BD9-81ED-4DB2-BD59-A6C34878D82A}">
                    <a16:rowId xmlns:a16="http://schemas.microsoft.com/office/drawing/2014/main" val="2689755493"/>
                  </a:ext>
                </a:extLst>
              </a:tr>
              <a:tr h="193603">
                <a:tc>
                  <a:txBody>
                    <a:bodyPr/>
                    <a:lstStyle/>
                    <a:p>
                      <a:pPr algn="l" fontAlgn="t"/>
                      <a:r>
                        <a:rPr lang="en-CA" sz="1350" b="1" u="none" strike="noStrike">
                          <a:effectLst/>
                        </a:rPr>
                        <a:t>Planning Reserve</a:t>
                      </a:r>
                      <a:endParaRPr lang="en-CA" sz="1350" b="1" i="0" u="none" strike="noStrike">
                        <a:solidFill>
                          <a:srgbClr val="000000"/>
                        </a:solidFill>
                        <a:effectLst/>
                        <a:latin typeface="Times New Roman" panose="02020603050405020304" pitchFamily="18" charset="0"/>
                      </a:endParaRPr>
                    </a:p>
                  </a:txBody>
                  <a:tcPr marL="0" marR="0" marT="0" marB="0">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8,989</a:t>
                      </a:r>
                      <a:endParaRPr lang="en-CA" sz="1350" b="0" i="0" u="none" strike="noStrike">
                        <a:solidFill>
                          <a:srgbClr val="000000"/>
                        </a:solidFill>
                        <a:effectLst/>
                        <a:latin typeface="+mn-lt"/>
                      </a:endParaRPr>
                    </a:p>
                  </a:txBody>
                  <a:tcPr marL="0" marR="0" marT="0" marB="0">
                    <a:lnL w="12700" cap="flat" cmpd="sng" algn="ctr">
                      <a:solidFill>
                        <a:schemeClr val="tx1"/>
                      </a:solidFill>
                      <a:prstDash val="solid"/>
                      <a:round/>
                      <a:headEnd type="none" w="med" len="med"/>
                      <a:tailEnd type="none" w="med" len="med"/>
                    </a:lnL>
                  </a:tcPr>
                </a:tc>
                <a:tc>
                  <a:txBody>
                    <a:bodyPr/>
                    <a:lstStyle/>
                    <a:p>
                      <a:pPr algn="r" fontAlgn="t"/>
                      <a:endParaRPr lang="en-CA" sz="1350" b="0" i="0" u="none" strike="noStrike">
                        <a:solidFill>
                          <a:srgbClr val="000000"/>
                        </a:solidFill>
                        <a:effectLst/>
                        <a:latin typeface="+mn-lt"/>
                      </a:endParaRPr>
                    </a:p>
                  </a:txBody>
                  <a:tcPr marL="0" marR="0" marT="0" marB="0"/>
                </a:tc>
                <a:tc>
                  <a:txBody>
                    <a:bodyPr/>
                    <a:lstStyle/>
                    <a:p>
                      <a:pPr algn="r" fontAlgn="t"/>
                      <a:endParaRPr lang="en-CA" sz="1350" b="0" i="0" u="none" strike="noStrike">
                        <a:solidFill>
                          <a:srgbClr val="000000"/>
                        </a:solidFill>
                        <a:effectLst/>
                        <a:latin typeface="+mn-lt"/>
                      </a:endParaRPr>
                    </a:p>
                  </a:txBody>
                  <a:tcPr marL="0" marR="0" marT="0" marB="0"/>
                </a:tc>
                <a:tc>
                  <a:txBody>
                    <a:bodyPr/>
                    <a:lstStyle/>
                    <a:p>
                      <a:pPr algn="r" fontAlgn="t"/>
                      <a:r>
                        <a:rPr lang="en-CA" sz="1350" u="none" strike="noStrike">
                          <a:effectLst/>
                          <a:latin typeface="+mn-lt"/>
                        </a:rPr>
                        <a:t>8,989</a:t>
                      </a:r>
                      <a:endParaRPr lang="en-CA" sz="1350" b="0" i="0" u="none" strike="noStrike">
                        <a:solidFill>
                          <a:srgbClr val="000000"/>
                        </a:solidFill>
                        <a:effectLst/>
                        <a:latin typeface="+mn-lt"/>
                      </a:endParaRPr>
                    </a:p>
                  </a:txBody>
                  <a:tcPr marL="0" marR="0" marT="0" marB="0"/>
                </a:tc>
                <a:extLst>
                  <a:ext uri="{0D108BD9-81ED-4DB2-BD59-A6C34878D82A}">
                    <a16:rowId xmlns:a16="http://schemas.microsoft.com/office/drawing/2014/main" val="607035359"/>
                  </a:ext>
                </a:extLst>
              </a:tr>
              <a:tr h="193603">
                <a:tc>
                  <a:txBody>
                    <a:bodyPr/>
                    <a:lstStyle/>
                    <a:p>
                      <a:pPr algn="l" fontAlgn="t"/>
                      <a:r>
                        <a:rPr lang="en-CA" sz="1350" b="1" u="none" strike="noStrike">
                          <a:effectLst/>
                        </a:rPr>
                        <a:t>Lagoon Study</a:t>
                      </a:r>
                      <a:endParaRPr lang="en-CA" sz="1350" b="1" i="0" u="none" strike="noStrike">
                        <a:solidFill>
                          <a:srgbClr val="000000"/>
                        </a:solidFill>
                        <a:effectLst/>
                        <a:latin typeface="Times New Roman" panose="02020603050405020304" pitchFamily="18" charset="0"/>
                      </a:endParaRPr>
                    </a:p>
                  </a:txBody>
                  <a:tcPr marL="0" marR="0" marT="0" marB="0">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              15,593 </a:t>
                      </a:r>
                      <a:endParaRPr lang="en-CA" sz="1350" b="0" i="0" u="none" strike="noStrike">
                        <a:solidFill>
                          <a:srgbClr val="000000"/>
                        </a:solidFill>
                        <a:effectLst/>
                        <a:latin typeface="+mn-lt"/>
                      </a:endParaRPr>
                    </a:p>
                  </a:txBody>
                  <a:tcPr marL="0" marR="0" marT="0" marB="0">
                    <a:lnL w="12700" cap="flat" cmpd="sng" algn="ctr">
                      <a:solidFill>
                        <a:schemeClr val="tx1"/>
                      </a:solidFill>
                      <a:prstDash val="solid"/>
                      <a:round/>
                      <a:headEnd type="none" w="med" len="med"/>
                      <a:tailEnd type="none" w="med" len="med"/>
                    </a:lnL>
                  </a:tcPr>
                </a:tc>
                <a:tc>
                  <a:txBody>
                    <a:bodyPr/>
                    <a:lstStyle/>
                    <a:p>
                      <a:pPr algn="r" fontAlgn="t"/>
                      <a:endParaRPr lang="en-CA" sz="1350" b="0" i="0" u="none" strike="noStrike">
                        <a:solidFill>
                          <a:srgbClr val="000000"/>
                        </a:solidFill>
                        <a:effectLst/>
                        <a:latin typeface="+mn-lt"/>
                      </a:endParaRPr>
                    </a:p>
                  </a:txBody>
                  <a:tcPr marL="0" marR="0" marT="0" marB="0"/>
                </a:tc>
                <a:tc>
                  <a:txBody>
                    <a:bodyPr/>
                    <a:lstStyle/>
                    <a:p>
                      <a:pPr algn="r" fontAlgn="t"/>
                      <a:endParaRPr lang="en-CA" sz="1350" b="0" i="0" u="none" strike="noStrike">
                        <a:solidFill>
                          <a:srgbClr val="000000"/>
                        </a:solidFill>
                        <a:effectLst/>
                        <a:latin typeface="+mn-lt"/>
                      </a:endParaRPr>
                    </a:p>
                  </a:txBody>
                  <a:tcPr marL="0" marR="0" marT="0" marB="0"/>
                </a:tc>
                <a:tc>
                  <a:txBody>
                    <a:bodyPr/>
                    <a:lstStyle/>
                    <a:p>
                      <a:pPr algn="r" fontAlgn="t"/>
                      <a:r>
                        <a:rPr lang="en-CA" sz="1350" u="none" strike="noStrike">
                          <a:effectLst/>
                          <a:latin typeface="+mn-lt"/>
                        </a:rPr>
                        <a:t>15,593</a:t>
                      </a:r>
                      <a:endParaRPr lang="en-CA" sz="1350" b="0" i="0" u="none" strike="noStrike">
                        <a:solidFill>
                          <a:srgbClr val="000000"/>
                        </a:solidFill>
                        <a:effectLst/>
                        <a:latin typeface="+mn-lt"/>
                      </a:endParaRPr>
                    </a:p>
                  </a:txBody>
                  <a:tcPr marL="0" marR="0" marT="0" marB="0"/>
                </a:tc>
                <a:extLst>
                  <a:ext uri="{0D108BD9-81ED-4DB2-BD59-A6C34878D82A}">
                    <a16:rowId xmlns:a16="http://schemas.microsoft.com/office/drawing/2014/main" val="1299082073"/>
                  </a:ext>
                </a:extLst>
              </a:tr>
              <a:tr h="193603">
                <a:tc>
                  <a:txBody>
                    <a:bodyPr/>
                    <a:lstStyle/>
                    <a:p>
                      <a:pPr algn="l" fontAlgn="t"/>
                      <a:r>
                        <a:rPr lang="en-CA" sz="1350" b="1" u="none" strike="noStrike">
                          <a:effectLst/>
                        </a:rPr>
                        <a:t>Rural Economic Development Program</a:t>
                      </a:r>
                      <a:endParaRPr lang="en-CA" sz="1350" b="1" i="0" u="none" strike="noStrike">
                        <a:solidFill>
                          <a:srgbClr val="000000"/>
                        </a:solidFill>
                        <a:effectLst/>
                        <a:latin typeface="Times New Roman" panose="02020603050405020304" pitchFamily="18" charset="0"/>
                      </a:endParaRPr>
                    </a:p>
                  </a:txBody>
                  <a:tcPr marL="0" marR="0" marT="0" marB="0">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              20,791</a:t>
                      </a:r>
                      <a:endParaRPr lang="en-CA" sz="1350" b="0" i="0" u="none" strike="noStrike">
                        <a:solidFill>
                          <a:srgbClr val="000000"/>
                        </a:solidFill>
                        <a:effectLst/>
                        <a:latin typeface="+mn-lt"/>
                      </a:endParaRPr>
                    </a:p>
                  </a:txBody>
                  <a:tcPr marL="0" marR="0" marT="0" marB="0">
                    <a:lnL w="12700" cap="flat" cmpd="sng" algn="ctr">
                      <a:solidFill>
                        <a:schemeClr val="tx1"/>
                      </a:solidFill>
                      <a:prstDash val="solid"/>
                      <a:round/>
                      <a:headEnd type="none" w="med" len="med"/>
                      <a:tailEnd type="none" w="med" len="med"/>
                    </a:lnL>
                  </a:tcPr>
                </a:tc>
                <a:tc>
                  <a:txBody>
                    <a:bodyPr/>
                    <a:lstStyle/>
                    <a:p>
                      <a:pPr algn="r" fontAlgn="t"/>
                      <a:endParaRPr lang="en-CA" sz="1350" b="0" i="0" u="none" strike="noStrike">
                        <a:solidFill>
                          <a:srgbClr val="000000"/>
                        </a:solidFill>
                        <a:effectLst/>
                        <a:latin typeface="+mn-lt"/>
                      </a:endParaRPr>
                    </a:p>
                  </a:txBody>
                  <a:tcPr marL="0" marR="0" marT="0" marB="0"/>
                </a:tc>
                <a:tc>
                  <a:txBody>
                    <a:bodyPr/>
                    <a:lstStyle/>
                    <a:p>
                      <a:pPr algn="r" fontAlgn="t"/>
                      <a:endParaRPr lang="en-CA" sz="1350" b="0" i="0" u="none" strike="noStrike">
                        <a:solidFill>
                          <a:srgbClr val="000000"/>
                        </a:solidFill>
                        <a:effectLst/>
                        <a:latin typeface="+mn-lt"/>
                      </a:endParaRPr>
                    </a:p>
                  </a:txBody>
                  <a:tcPr marL="0" marR="0" marT="0" marB="0"/>
                </a:tc>
                <a:tc>
                  <a:txBody>
                    <a:bodyPr/>
                    <a:lstStyle/>
                    <a:p>
                      <a:pPr algn="r" fontAlgn="t"/>
                      <a:r>
                        <a:rPr lang="en-CA" sz="1350" u="none" strike="noStrike">
                          <a:effectLst/>
                          <a:latin typeface="+mn-lt"/>
                        </a:rPr>
                        <a:t>20,791</a:t>
                      </a:r>
                      <a:endParaRPr lang="en-CA" sz="1350" b="0" i="0" u="none" strike="noStrike">
                        <a:solidFill>
                          <a:srgbClr val="000000"/>
                        </a:solidFill>
                        <a:effectLst/>
                        <a:latin typeface="+mn-lt"/>
                      </a:endParaRPr>
                    </a:p>
                  </a:txBody>
                  <a:tcPr marL="0" marR="0" marT="0" marB="0"/>
                </a:tc>
                <a:extLst>
                  <a:ext uri="{0D108BD9-81ED-4DB2-BD59-A6C34878D82A}">
                    <a16:rowId xmlns:a16="http://schemas.microsoft.com/office/drawing/2014/main" val="1333622813"/>
                  </a:ext>
                </a:extLst>
              </a:tr>
              <a:tr h="193603">
                <a:tc>
                  <a:txBody>
                    <a:bodyPr/>
                    <a:lstStyle/>
                    <a:p>
                      <a:pPr algn="l" fontAlgn="t"/>
                      <a:r>
                        <a:rPr lang="en-CA" sz="1350" b="1" u="none" strike="noStrike">
                          <a:effectLst/>
                        </a:rPr>
                        <a:t>Community Development</a:t>
                      </a:r>
                      <a:endParaRPr lang="en-CA" sz="1350" b="1" i="0" u="none" strike="noStrike">
                        <a:solidFill>
                          <a:srgbClr val="000000"/>
                        </a:solidFill>
                        <a:effectLst/>
                        <a:latin typeface="Times New Roman" panose="02020603050405020304" pitchFamily="18" charset="0"/>
                      </a:endParaRPr>
                    </a:p>
                  </a:txBody>
                  <a:tcPr marL="0" marR="0" marT="0" marB="0">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28,263</a:t>
                      </a:r>
                      <a:endParaRPr lang="en-CA" sz="1350" b="0" i="0" u="none" strike="noStrike">
                        <a:solidFill>
                          <a:srgbClr val="000000"/>
                        </a:solidFill>
                        <a:effectLst/>
                        <a:latin typeface="+mn-lt"/>
                      </a:endParaRPr>
                    </a:p>
                  </a:txBody>
                  <a:tcPr marL="0" marR="0" marT="0" marB="0">
                    <a:lnL w="12700" cap="flat" cmpd="sng" algn="ctr">
                      <a:solidFill>
                        <a:schemeClr val="tx1"/>
                      </a:solidFill>
                      <a:prstDash val="solid"/>
                      <a:round/>
                      <a:headEnd type="none" w="med" len="med"/>
                      <a:tailEnd type="none" w="med" len="med"/>
                    </a:lnL>
                  </a:tcPr>
                </a:tc>
                <a:tc>
                  <a:txBody>
                    <a:bodyPr/>
                    <a:lstStyle/>
                    <a:p>
                      <a:pPr algn="r" fontAlgn="t"/>
                      <a:endParaRPr lang="en-CA" sz="1350" b="0" i="0" u="none" strike="noStrike">
                        <a:solidFill>
                          <a:srgbClr val="000000"/>
                        </a:solidFill>
                        <a:effectLst/>
                        <a:latin typeface="+mn-lt"/>
                      </a:endParaRPr>
                    </a:p>
                  </a:txBody>
                  <a:tcPr marL="0" marR="0" marT="0" marB="0"/>
                </a:tc>
                <a:tc>
                  <a:txBody>
                    <a:bodyPr/>
                    <a:lstStyle/>
                    <a:p>
                      <a:pPr algn="r" fontAlgn="t"/>
                      <a:r>
                        <a:rPr lang="en-CA" sz="1350" u="none" strike="noStrike">
                          <a:effectLst/>
                          <a:latin typeface="+mn-lt"/>
                        </a:rPr>
                        <a:t>20,000</a:t>
                      </a:r>
                      <a:endParaRPr lang="en-CA" sz="1350" b="0" i="0" u="none" strike="noStrike">
                        <a:solidFill>
                          <a:srgbClr val="000000"/>
                        </a:solidFill>
                        <a:effectLst/>
                        <a:latin typeface="+mn-lt"/>
                      </a:endParaRPr>
                    </a:p>
                  </a:txBody>
                  <a:tcPr marL="0" marR="0" marT="0" marB="0"/>
                </a:tc>
                <a:tc>
                  <a:txBody>
                    <a:bodyPr/>
                    <a:lstStyle/>
                    <a:p>
                      <a:pPr algn="r" fontAlgn="t"/>
                      <a:r>
                        <a:rPr lang="en-CA" sz="1350" u="none" strike="noStrike">
                          <a:effectLst/>
                          <a:latin typeface="+mn-lt"/>
                        </a:rPr>
                        <a:t>48,263</a:t>
                      </a:r>
                      <a:endParaRPr lang="en-CA" sz="1350" b="0" i="0" u="none" strike="noStrike">
                        <a:solidFill>
                          <a:srgbClr val="000000"/>
                        </a:solidFill>
                        <a:effectLst/>
                        <a:latin typeface="+mn-lt"/>
                      </a:endParaRPr>
                    </a:p>
                  </a:txBody>
                  <a:tcPr marL="0" marR="0" marT="0" marB="0"/>
                </a:tc>
                <a:extLst>
                  <a:ext uri="{0D108BD9-81ED-4DB2-BD59-A6C34878D82A}">
                    <a16:rowId xmlns:a16="http://schemas.microsoft.com/office/drawing/2014/main" val="459011037"/>
                  </a:ext>
                </a:extLst>
              </a:tr>
              <a:tr h="193603">
                <a:tc>
                  <a:txBody>
                    <a:bodyPr/>
                    <a:lstStyle/>
                    <a:p>
                      <a:pPr algn="l" fontAlgn="t"/>
                      <a:r>
                        <a:rPr lang="en-CA" sz="1350" b="1" u="none" strike="noStrike">
                          <a:effectLst/>
                        </a:rPr>
                        <a:t>Tourism Promotion</a:t>
                      </a:r>
                      <a:endParaRPr lang="en-CA" sz="1350" b="1" i="0" u="none" strike="noStrike">
                        <a:solidFill>
                          <a:srgbClr val="000000"/>
                        </a:solidFill>
                        <a:effectLst/>
                        <a:latin typeface="Times New Roman" panose="02020603050405020304" pitchFamily="18" charset="0"/>
                      </a:endParaRPr>
                    </a:p>
                  </a:txBody>
                  <a:tcPr marL="0" marR="0" marT="0" marB="0">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9,044</a:t>
                      </a:r>
                      <a:endParaRPr lang="en-CA" sz="1350" b="0" i="0" u="none" strike="noStrike">
                        <a:solidFill>
                          <a:srgbClr val="000000"/>
                        </a:solidFill>
                        <a:effectLst/>
                        <a:latin typeface="+mn-lt"/>
                      </a:endParaRPr>
                    </a:p>
                  </a:txBody>
                  <a:tcPr marL="0" marR="0" marT="0" marB="0">
                    <a:lnL w="12700" cap="flat" cmpd="sng" algn="ctr">
                      <a:solidFill>
                        <a:schemeClr val="tx1"/>
                      </a:solidFill>
                      <a:prstDash val="solid"/>
                      <a:round/>
                      <a:headEnd type="none" w="med" len="med"/>
                      <a:tailEnd type="none" w="med" len="med"/>
                    </a:lnL>
                  </a:tcPr>
                </a:tc>
                <a:tc>
                  <a:txBody>
                    <a:bodyPr/>
                    <a:lstStyle/>
                    <a:p>
                      <a:pPr algn="r" fontAlgn="t"/>
                      <a:endParaRPr lang="en-CA" sz="1350" b="0" i="0" u="none" strike="noStrike">
                        <a:solidFill>
                          <a:srgbClr val="000000"/>
                        </a:solidFill>
                        <a:effectLst/>
                        <a:latin typeface="+mn-lt"/>
                      </a:endParaRPr>
                    </a:p>
                  </a:txBody>
                  <a:tcPr marL="0" marR="0" marT="0" marB="0"/>
                </a:tc>
                <a:tc>
                  <a:txBody>
                    <a:bodyPr/>
                    <a:lstStyle/>
                    <a:p>
                      <a:pPr algn="r" fontAlgn="t"/>
                      <a:endParaRPr lang="en-CA" sz="1350" b="0" i="0" u="none" strike="noStrike">
                        <a:solidFill>
                          <a:srgbClr val="000000"/>
                        </a:solidFill>
                        <a:effectLst/>
                        <a:latin typeface="+mn-lt"/>
                      </a:endParaRPr>
                    </a:p>
                  </a:txBody>
                  <a:tcPr marL="0" marR="0" marT="0" marB="0"/>
                </a:tc>
                <a:tc>
                  <a:txBody>
                    <a:bodyPr/>
                    <a:lstStyle/>
                    <a:p>
                      <a:pPr algn="r" fontAlgn="t"/>
                      <a:r>
                        <a:rPr lang="en-CA" sz="1350" u="none" strike="noStrike">
                          <a:effectLst/>
                          <a:latin typeface="+mn-lt"/>
                        </a:rPr>
                        <a:t>9,044</a:t>
                      </a:r>
                      <a:endParaRPr lang="en-CA" sz="1350" b="0" i="0" u="none" strike="noStrike">
                        <a:solidFill>
                          <a:srgbClr val="000000"/>
                        </a:solidFill>
                        <a:effectLst/>
                        <a:latin typeface="+mn-lt"/>
                      </a:endParaRPr>
                    </a:p>
                  </a:txBody>
                  <a:tcPr marL="0" marR="0" marT="0" marB="0"/>
                </a:tc>
                <a:extLst>
                  <a:ext uri="{0D108BD9-81ED-4DB2-BD59-A6C34878D82A}">
                    <a16:rowId xmlns:a16="http://schemas.microsoft.com/office/drawing/2014/main" val="1866884816"/>
                  </a:ext>
                </a:extLst>
              </a:tr>
              <a:tr h="193603">
                <a:tc>
                  <a:txBody>
                    <a:bodyPr/>
                    <a:lstStyle/>
                    <a:p>
                      <a:pPr algn="l" fontAlgn="t"/>
                      <a:r>
                        <a:rPr lang="en-CA" sz="1350" b="1" u="none" strike="noStrike">
                          <a:effectLst/>
                        </a:rPr>
                        <a:t>Business Development</a:t>
                      </a:r>
                      <a:endParaRPr lang="en-CA" sz="1350" b="1" i="0" u="none" strike="noStrike">
                        <a:solidFill>
                          <a:srgbClr val="000000"/>
                        </a:solidFill>
                        <a:effectLst/>
                        <a:latin typeface="Times New Roman" panose="02020603050405020304" pitchFamily="18" charset="0"/>
                      </a:endParaRPr>
                    </a:p>
                  </a:txBody>
                  <a:tcPr marL="0" marR="0" marT="0" marB="0">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5,197</a:t>
                      </a:r>
                      <a:endParaRPr lang="en-CA" sz="1350" b="0" i="0" u="none" strike="noStrike">
                        <a:solidFill>
                          <a:srgbClr val="000000"/>
                        </a:solidFill>
                        <a:effectLst/>
                        <a:latin typeface="+mn-lt"/>
                      </a:endParaRPr>
                    </a:p>
                  </a:txBody>
                  <a:tcPr marL="0" marR="0" marT="0" marB="0">
                    <a:lnL w="12700" cap="flat" cmpd="sng" algn="ctr">
                      <a:solidFill>
                        <a:schemeClr val="tx1"/>
                      </a:solidFill>
                      <a:prstDash val="solid"/>
                      <a:round/>
                      <a:headEnd type="none" w="med" len="med"/>
                      <a:tailEnd type="none" w="med" len="med"/>
                    </a:lnL>
                  </a:tcPr>
                </a:tc>
                <a:tc>
                  <a:txBody>
                    <a:bodyPr/>
                    <a:lstStyle/>
                    <a:p>
                      <a:pPr algn="r" fontAlgn="t"/>
                      <a:endParaRPr lang="en-CA" sz="1350" b="0" i="0" u="none" strike="noStrike">
                        <a:solidFill>
                          <a:srgbClr val="000000"/>
                        </a:solidFill>
                        <a:effectLst/>
                        <a:latin typeface="+mn-lt"/>
                      </a:endParaRPr>
                    </a:p>
                  </a:txBody>
                  <a:tcPr marL="0" marR="0" marT="0" marB="0"/>
                </a:tc>
                <a:tc>
                  <a:txBody>
                    <a:bodyPr/>
                    <a:lstStyle/>
                    <a:p>
                      <a:pPr algn="r" fontAlgn="t"/>
                      <a:endParaRPr lang="en-CA" sz="1350" b="0" i="0" u="none" strike="noStrike">
                        <a:solidFill>
                          <a:srgbClr val="000000"/>
                        </a:solidFill>
                        <a:effectLst/>
                        <a:latin typeface="+mn-lt"/>
                      </a:endParaRPr>
                    </a:p>
                  </a:txBody>
                  <a:tcPr marL="0" marR="0" marT="0" marB="0"/>
                </a:tc>
                <a:tc>
                  <a:txBody>
                    <a:bodyPr/>
                    <a:lstStyle/>
                    <a:p>
                      <a:pPr algn="r" fontAlgn="t"/>
                      <a:r>
                        <a:rPr lang="en-CA" sz="1350" u="none" strike="noStrike">
                          <a:effectLst/>
                          <a:latin typeface="+mn-lt"/>
                        </a:rPr>
                        <a:t>5,197</a:t>
                      </a:r>
                      <a:endParaRPr lang="en-CA" sz="1350" b="0" i="0" u="none" strike="noStrike">
                        <a:solidFill>
                          <a:srgbClr val="000000"/>
                        </a:solidFill>
                        <a:effectLst/>
                        <a:latin typeface="+mn-lt"/>
                      </a:endParaRPr>
                    </a:p>
                  </a:txBody>
                  <a:tcPr marL="0" marR="0" marT="0" marB="0"/>
                </a:tc>
                <a:extLst>
                  <a:ext uri="{0D108BD9-81ED-4DB2-BD59-A6C34878D82A}">
                    <a16:rowId xmlns:a16="http://schemas.microsoft.com/office/drawing/2014/main" val="1688115609"/>
                  </a:ext>
                </a:extLst>
              </a:tr>
              <a:tr h="193603">
                <a:tc>
                  <a:txBody>
                    <a:bodyPr/>
                    <a:lstStyle/>
                    <a:p>
                      <a:pPr algn="l" fontAlgn="t"/>
                      <a:r>
                        <a:rPr lang="en-CA" sz="1350" b="1" u="none" strike="noStrike">
                          <a:effectLst/>
                        </a:rPr>
                        <a:t>Signage</a:t>
                      </a:r>
                      <a:endParaRPr lang="en-CA" sz="1350" b="1" i="0" u="none" strike="noStrike">
                        <a:solidFill>
                          <a:srgbClr val="000000"/>
                        </a:solidFill>
                        <a:effectLst/>
                        <a:latin typeface="Times New Roman" panose="02020603050405020304" pitchFamily="18" charset="0"/>
                      </a:endParaRPr>
                    </a:p>
                  </a:txBody>
                  <a:tcPr marL="0" marR="0" marT="0" marB="0">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21,306</a:t>
                      </a:r>
                      <a:endParaRPr lang="en-CA" sz="1350" b="0" i="0" u="none" strike="noStrike">
                        <a:solidFill>
                          <a:srgbClr val="000000"/>
                        </a:solidFill>
                        <a:effectLst/>
                        <a:latin typeface="+mn-lt"/>
                      </a:endParaRPr>
                    </a:p>
                  </a:txBody>
                  <a:tcPr marL="0" marR="0" marT="0" marB="0">
                    <a:lnL w="12700" cap="flat" cmpd="sng" algn="ctr">
                      <a:solidFill>
                        <a:schemeClr val="tx1"/>
                      </a:solidFill>
                      <a:prstDash val="solid"/>
                      <a:round/>
                      <a:headEnd type="none" w="med" len="med"/>
                      <a:tailEnd type="none" w="med" len="med"/>
                    </a:lnL>
                  </a:tcPr>
                </a:tc>
                <a:tc>
                  <a:txBody>
                    <a:bodyPr/>
                    <a:lstStyle/>
                    <a:p>
                      <a:pPr marL="0" marR="0" lvl="0" indent="0" algn="r" defTabSz="457200" rtl="0" eaLnBrk="1" fontAlgn="t" latinLnBrk="0" hangingPunct="1">
                        <a:lnSpc>
                          <a:spcPct val="100000"/>
                        </a:lnSpc>
                        <a:spcBef>
                          <a:spcPts val="0"/>
                        </a:spcBef>
                        <a:spcAft>
                          <a:spcPts val="0"/>
                        </a:spcAft>
                        <a:buClrTx/>
                        <a:buSzTx/>
                        <a:buFontTx/>
                        <a:buNone/>
                        <a:tabLst/>
                        <a:defRPr/>
                      </a:pPr>
                      <a:r>
                        <a:rPr lang="en-CA" sz="1350" u="none" strike="noStrike">
                          <a:effectLst/>
                          <a:latin typeface="+mn-lt"/>
                        </a:rPr>
                        <a:t>-30,000</a:t>
                      </a:r>
                      <a:endParaRPr lang="en-CA" sz="1350" b="0" i="0" u="none" strike="noStrike">
                        <a:solidFill>
                          <a:srgbClr val="000000"/>
                        </a:solidFill>
                        <a:effectLst/>
                        <a:latin typeface="+mn-lt"/>
                      </a:endParaRPr>
                    </a:p>
                  </a:txBody>
                  <a:tcPr marL="0" marR="0" marT="0" marB="0"/>
                </a:tc>
                <a:tc>
                  <a:txBody>
                    <a:bodyPr/>
                    <a:lstStyle/>
                    <a:p>
                      <a:pPr algn="r" fontAlgn="t"/>
                      <a:r>
                        <a:rPr lang="en-CA" sz="1350" b="0" i="0" u="none" strike="noStrike">
                          <a:solidFill>
                            <a:srgbClr val="000000"/>
                          </a:solidFill>
                          <a:effectLst/>
                          <a:latin typeface="+mn-lt"/>
                        </a:rPr>
                        <a:t>102,210</a:t>
                      </a:r>
                    </a:p>
                  </a:txBody>
                  <a:tcPr marL="0" marR="0" marT="0" marB="0"/>
                </a:tc>
                <a:tc>
                  <a:txBody>
                    <a:bodyPr/>
                    <a:lstStyle/>
                    <a:p>
                      <a:pPr algn="r" fontAlgn="t"/>
                      <a:r>
                        <a:rPr lang="en-CA" sz="1350" u="none" strike="noStrike">
                          <a:effectLst/>
                          <a:latin typeface="+mn-lt"/>
                        </a:rPr>
                        <a:t>93,516</a:t>
                      </a:r>
                      <a:endParaRPr lang="en-CA" sz="1350" b="0" i="0" u="none" strike="noStrike">
                        <a:solidFill>
                          <a:srgbClr val="000000"/>
                        </a:solidFill>
                        <a:effectLst/>
                        <a:latin typeface="+mn-lt"/>
                      </a:endParaRPr>
                    </a:p>
                  </a:txBody>
                  <a:tcPr marL="0" marR="0" marT="0" marB="0"/>
                </a:tc>
                <a:extLst>
                  <a:ext uri="{0D108BD9-81ED-4DB2-BD59-A6C34878D82A}">
                    <a16:rowId xmlns:a16="http://schemas.microsoft.com/office/drawing/2014/main" val="2051825216"/>
                  </a:ext>
                </a:extLst>
              </a:tr>
              <a:tr h="193603">
                <a:tc>
                  <a:txBody>
                    <a:bodyPr/>
                    <a:lstStyle/>
                    <a:p>
                      <a:pPr algn="l" fontAlgn="t"/>
                      <a:r>
                        <a:rPr lang="en-CA" sz="1350" b="1" u="none" strike="noStrike">
                          <a:effectLst/>
                        </a:rPr>
                        <a:t>Planning and zoning</a:t>
                      </a:r>
                      <a:endParaRPr lang="en-CA" sz="1350" b="1" i="0" u="none" strike="noStrike">
                        <a:solidFill>
                          <a:srgbClr val="000000"/>
                        </a:solidFill>
                        <a:effectLst/>
                        <a:latin typeface="Times New Roman" panose="02020603050405020304" pitchFamily="18" charset="0"/>
                      </a:endParaRPr>
                    </a:p>
                  </a:txBody>
                  <a:tcPr marL="0" marR="0" marT="0" marB="0">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13,393</a:t>
                      </a:r>
                      <a:endParaRPr lang="en-CA" sz="1350" b="0" i="0" u="none" strike="noStrike">
                        <a:solidFill>
                          <a:srgbClr val="000000"/>
                        </a:solidFill>
                        <a:effectLst/>
                        <a:latin typeface="+mn-lt"/>
                      </a:endParaRPr>
                    </a:p>
                  </a:txBody>
                  <a:tcPr marL="0" marR="0" marT="0" marB="0">
                    <a:lnL w="12700" cap="flat" cmpd="sng" algn="ctr">
                      <a:solidFill>
                        <a:schemeClr val="tx1"/>
                      </a:solidFill>
                      <a:prstDash val="solid"/>
                      <a:round/>
                      <a:headEnd type="none" w="med" len="med"/>
                      <a:tailEnd type="none" w="med" len="med"/>
                    </a:lnL>
                  </a:tcPr>
                </a:tc>
                <a:tc>
                  <a:txBody>
                    <a:bodyPr/>
                    <a:lstStyle/>
                    <a:p>
                      <a:pPr algn="r" fontAlgn="t"/>
                      <a:r>
                        <a:rPr lang="en-CA" sz="1350" u="none" strike="noStrike">
                          <a:effectLst/>
                          <a:latin typeface="+mn-lt"/>
                        </a:rPr>
                        <a:t>-              10,000</a:t>
                      </a:r>
                      <a:endParaRPr lang="en-CA" sz="1350" b="0" i="0" u="none" strike="noStrike">
                        <a:solidFill>
                          <a:srgbClr val="000000"/>
                        </a:solidFill>
                        <a:effectLst/>
                        <a:latin typeface="+mn-lt"/>
                      </a:endParaRPr>
                    </a:p>
                  </a:txBody>
                  <a:tcPr marL="0" marR="0" marT="0" marB="0"/>
                </a:tc>
                <a:tc>
                  <a:txBody>
                    <a:bodyPr/>
                    <a:lstStyle/>
                    <a:p>
                      <a:pPr algn="r" fontAlgn="t"/>
                      <a:endParaRPr lang="en-CA" sz="1350" b="0" i="0" u="none" strike="noStrike">
                        <a:solidFill>
                          <a:srgbClr val="000000"/>
                        </a:solidFill>
                        <a:effectLst/>
                        <a:latin typeface="+mn-lt"/>
                      </a:endParaRPr>
                    </a:p>
                  </a:txBody>
                  <a:tcPr marL="0" marR="0" marT="0" marB="0"/>
                </a:tc>
                <a:tc>
                  <a:txBody>
                    <a:bodyPr/>
                    <a:lstStyle/>
                    <a:p>
                      <a:pPr algn="r" fontAlgn="t"/>
                      <a:r>
                        <a:rPr lang="en-CA" sz="1350" u="none" strike="noStrike">
                          <a:effectLst/>
                          <a:latin typeface="+mn-lt"/>
                        </a:rPr>
                        <a:t>3,393</a:t>
                      </a:r>
                      <a:endParaRPr lang="en-CA" sz="1350" b="0" i="0" u="none" strike="noStrike">
                        <a:solidFill>
                          <a:srgbClr val="000000"/>
                        </a:solidFill>
                        <a:effectLst/>
                        <a:latin typeface="+mn-lt"/>
                      </a:endParaRPr>
                    </a:p>
                  </a:txBody>
                  <a:tcPr marL="0" marR="0" marT="0" marB="0"/>
                </a:tc>
                <a:extLst>
                  <a:ext uri="{0D108BD9-81ED-4DB2-BD59-A6C34878D82A}">
                    <a16:rowId xmlns:a16="http://schemas.microsoft.com/office/drawing/2014/main" val="646158753"/>
                  </a:ext>
                </a:extLst>
              </a:tr>
              <a:tr h="193603">
                <a:tc>
                  <a:txBody>
                    <a:bodyPr/>
                    <a:lstStyle/>
                    <a:p>
                      <a:pPr algn="l" fontAlgn="t"/>
                      <a:r>
                        <a:rPr lang="en-CA" sz="1350" b="1" u="none" strike="noStrike">
                          <a:effectLst/>
                        </a:rPr>
                        <a:t>Legal</a:t>
                      </a:r>
                      <a:endParaRPr lang="en-CA" sz="1350" b="1" i="0" u="none" strike="noStrike">
                        <a:solidFill>
                          <a:srgbClr val="000000"/>
                        </a:solidFill>
                        <a:effectLst/>
                        <a:latin typeface="Times New Roman" panose="02020603050405020304" pitchFamily="18" charset="0"/>
                      </a:endParaRPr>
                    </a:p>
                  </a:txBody>
                  <a:tcPr marL="0" marR="0" marT="0" marB="0">
                    <a:lnR w="12700" cap="flat" cmpd="sng" algn="ctr">
                      <a:solidFill>
                        <a:schemeClr val="tx1"/>
                      </a:solidFill>
                      <a:prstDash val="solid"/>
                      <a:round/>
                      <a:headEnd type="none" w="med" len="med"/>
                      <a:tailEnd type="none" w="med" len="med"/>
                    </a:lnR>
                  </a:tcPr>
                </a:tc>
                <a:tc>
                  <a:txBody>
                    <a:bodyPr/>
                    <a:lstStyle/>
                    <a:p>
                      <a:pPr algn="r" fontAlgn="t"/>
                      <a:r>
                        <a:rPr lang="en-CA" sz="1350" b="0" i="0" u="none" strike="noStrike">
                          <a:solidFill>
                            <a:srgbClr val="000000"/>
                          </a:solidFill>
                          <a:effectLst/>
                          <a:latin typeface="+mn-lt"/>
                        </a:rPr>
                        <a:t>25,718</a:t>
                      </a:r>
                    </a:p>
                  </a:txBody>
                  <a:tcPr marL="0" marR="0" marT="0" marB="0">
                    <a:lnL w="12700" cap="flat" cmpd="sng" algn="ctr">
                      <a:solidFill>
                        <a:schemeClr val="tx1"/>
                      </a:solidFill>
                      <a:prstDash val="solid"/>
                      <a:round/>
                      <a:headEnd type="none" w="med" len="med"/>
                      <a:tailEnd type="none" w="med" len="med"/>
                    </a:lnL>
                  </a:tcPr>
                </a:tc>
                <a:tc>
                  <a:txBody>
                    <a:bodyPr/>
                    <a:lstStyle/>
                    <a:p>
                      <a:pPr algn="r" fontAlgn="t"/>
                      <a:endParaRPr lang="en-CA" sz="1350" b="0" i="0" u="none" strike="noStrike">
                        <a:solidFill>
                          <a:srgbClr val="000000"/>
                        </a:solidFill>
                        <a:effectLst/>
                        <a:latin typeface="+mn-lt"/>
                      </a:endParaRPr>
                    </a:p>
                  </a:txBody>
                  <a:tcPr marL="0" marR="0" marT="0" marB="0"/>
                </a:tc>
                <a:tc>
                  <a:txBody>
                    <a:bodyPr/>
                    <a:lstStyle/>
                    <a:p>
                      <a:pPr algn="r" fontAlgn="t"/>
                      <a:endParaRPr lang="en-CA" sz="1350" b="0" i="0" u="none" strike="noStrike">
                        <a:solidFill>
                          <a:srgbClr val="000000"/>
                        </a:solidFill>
                        <a:effectLst/>
                        <a:latin typeface="+mn-lt"/>
                      </a:endParaRPr>
                    </a:p>
                  </a:txBody>
                  <a:tcPr marL="0" marR="0" marT="0" marB="0"/>
                </a:tc>
                <a:tc>
                  <a:txBody>
                    <a:bodyPr/>
                    <a:lstStyle/>
                    <a:p>
                      <a:pPr algn="r" fontAlgn="t"/>
                      <a:r>
                        <a:rPr lang="en-CA" sz="1350" u="none" strike="noStrike">
                          <a:effectLst/>
                          <a:latin typeface="+mn-lt"/>
                        </a:rPr>
                        <a:t>25,718</a:t>
                      </a:r>
                      <a:endParaRPr lang="en-CA" sz="1350" b="0" i="0" u="none" strike="noStrike">
                        <a:solidFill>
                          <a:srgbClr val="000000"/>
                        </a:solidFill>
                        <a:effectLst/>
                        <a:latin typeface="+mn-lt"/>
                      </a:endParaRPr>
                    </a:p>
                  </a:txBody>
                  <a:tcPr marL="0" marR="0" marT="0" marB="0"/>
                </a:tc>
                <a:extLst>
                  <a:ext uri="{0D108BD9-81ED-4DB2-BD59-A6C34878D82A}">
                    <a16:rowId xmlns:a16="http://schemas.microsoft.com/office/drawing/2014/main" val="934281093"/>
                  </a:ext>
                </a:extLst>
              </a:tr>
              <a:tr h="193603">
                <a:tc>
                  <a:txBody>
                    <a:bodyPr/>
                    <a:lstStyle/>
                    <a:p>
                      <a:pPr algn="l" fontAlgn="t"/>
                      <a:r>
                        <a:rPr lang="en-CA" sz="1350" b="1" u="none" strike="noStrike">
                          <a:effectLst/>
                        </a:rPr>
                        <a:t>Sewer Operating Reserve Fund</a:t>
                      </a:r>
                      <a:endParaRPr lang="en-CA" sz="1350" b="1" i="0" u="none" strike="noStrike">
                        <a:solidFill>
                          <a:srgbClr val="000000"/>
                        </a:solidFill>
                        <a:effectLst/>
                        <a:latin typeface="Times New Roman" panose="02020603050405020304" pitchFamily="18" charset="0"/>
                      </a:endParaRPr>
                    </a:p>
                  </a:txBody>
                  <a:tcPr marL="0" marR="0" marT="0" marB="0">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32,358</a:t>
                      </a:r>
                      <a:endParaRPr lang="en-CA" sz="1350" b="0" i="0" u="none" strike="noStrike">
                        <a:solidFill>
                          <a:srgbClr val="000000"/>
                        </a:solidFill>
                        <a:effectLst/>
                        <a:latin typeface="+mn-lt"/>
                      </a:endParaRPr>
                    </a:p>
                  </a:txBody>
                  <a:tcPr marL="0" marR="0" marT="0" marB="0">
                    <a:lnL w="12700" cap="flat" cmpd="sng" algn="ctr">
                      <a:solidFill>
                        <a:schemeClr val="tx1"/>
                      </a:solidFill>
                      <a:prstDash val="solid"/>
                      <a:round/>
                      <a:headEnd type="none" w="med" len="med"/>
                      <a:tailEnd type="none" w="med" len="med"/>
                    </a:lnL>
                  </a:tcPr>
                </a:tc>
                <a:tc>
                  <a:txBody>
                    <a:bodyPr/>
                    <a:lstStyle/>
                    <a:p>
                      <a:pPr marL="0" marR="0" lvl="0" indent="0" algn="r" defTabSz="457200" rtl="0" eaLnBrk="1" fontAlgn="t" latinLnBrk="0" hangingPunct="1">
                        <a:lnSpc>
                          <a:spcPct val="100000"/>
                        </a:lnSpc>
                        <a:spcBef>
                          <a:spcPts val="0"/>
                        </a:spcBef>
                        <a:spcAft>
                          <a:spcPts val="0"/>
                        </a:spcAft>
                        <a:buClrTx/>
                        <a:buSzTx/>
                        <a:buFontTx/>
                        <a:buNone/>
                        <a:tabLst/>
                        <a:defRPr/>
                      </a:pPr>
                      <a:r>
                        <a:rPr lang="en-CA" sz="1350" u="none" strike="noStrike">
                          <a:effectLst/>
                          <a:latin typeface="+mn-lt"/>
                        </a:rPr>
                        <a:t>-13,131</a:t>
                      </a:r>
                      <a:endParaRPr lang="en-CA" sz="1350" b="0" i="0" u="none" strike="noStrike">
                        <a:solidFill>
                          <a:srgbClr val="000000"/>
                        </a:solidFill>
                        <a:effectLst/>
                        <a:latin typeface="+mn-lt"/>
                      </a:endParaRPr>
                    </a:p>
                  </a:txBody>
                  <a:tcPr marL="0" marR="0" marT="0" marB="0"/>
                </a:tc>
                <a:tc>
                  <a:txBody>
                    <a:bodyPr/>
                    <a:lstStyle/>
                    <a:p>
                      <a:pPr algn="r" fontAlgn="t"/>
                      <a:endParaRPr lang="en-CA" sz="1350" b="0" i="0" u="none" strike="noStrike">
                        <a:solidFill>
                          <a:srgbClr val="000000"/>
                        </a:solidFill>
                        <a:effectLst/>
                        <a:latin typeface="+mn-lt"/>
                      </a:endParaRPr>
                    </a:p>
                  </a:txBody>
                  <a:tcPr marL="0" marR="0" marT="0" marB="0"/>
                </a:tc>
                <a:tc>
                  <a:txBody>
                    <a:bodyPr/>
                    <a:lstStyle/>
                    <a:p>
                      <a:pPr algn="r" fontAlgn="t"/>
                      <a:r>
                        <a:rPr lang="en-CA" sz="1350" u="none" strike="noStrike">
                          <a:effectLst/>
                          <a:latin typeface="+mn-lt"/>
                        </a:rPr>
                        <a:t>19,227</a:t>
                      </a:r>
                      <a:endParaRPr lang="en-CA" sz="1350" b="0" i="0" u="none" strike="noStrike">
                        <a:solidFill>
                          <a:srgbClr val="000000"/>
                        </a:solidFill>
                        <a:effectLst/>
                        <a:latin typeface="+mn-lt"/>
                      </a:endParaRPr>
                    </a:p>
                  </a:txBody>
                  <a:tcPr marL="0" marR="0" marT="0" marB="0"/>
                </a:tc>
                <a:extLst>
                  <a:ext uri="{0D108BD9-81ED-4DB2-BD59-A6C34878D82A}">
                    <a16:rowId xmlns:a16="http://schemas.microsoft.com/office/drawing/2014/main" val="701908472"/>
                  </a:ext>
                </a:extLst>
              </a:tr>
              <a:tr h="193603">
                <a:tc>
                  <a:txBody>
                    <a:bodyPr/>
                    <a:lstStyle/>
                    <a:p>
                      <a:pPr algn="l" fontAlgn="t"/>
                      <a:r>
                        <a:rPr lang="en-CA" sz="1350" b="1" u="none" strike="noStrike">
                          <a:effectLst/>
                        </a:rPr>
                        <a:t>Parks</a:t>
                      </a:r>
                      <a:endParaRPr lang="en-CA" sz="1350" b="1" i="0" u="none" strike="noStrike">
                        <a:solidFill>
                          <a:srgbClr val="000000"/>
                        </a:solidFill>
                        <a:effectLst/>
                        <a:latin typeface="Times New Roman" panose="02020603050405020304" pitchFamily="18" charset="0"/>
                      </a:endParaRPr>
                    </a:p>
                  </a:txBody>
                  <a:tcPr marL="0" marR="0" marT="0" marB="0">
                    <a:lnR w="12700" cap="flat" cmpd="sng" algn="ctr">
                      <a:solidFill>
                        <a:schemeClr val="tx1"/>
                      </a:solidFill>
                      <a:prstDash val="solid"/>
                      <a:round/>
                      <a:headEnd type="none" w="med" len="med"/>
                      <a:tailEnd type="none" w="med" len="med"/>
                    </a:lnR>
                  </a:tcPr>
                </a:tc>
                <a:tc>
                  <a:txBody>
                    <a:bodyPr/>
                    <a:lstStyle/>
                    <a:p>
                      <a:pPr algn="r" fontAlgn="t"/>
                      <a:r>
                        <a:rPr lang="en-CA" sz="1350" u="none" strike="noStrike">
                          <a:effectLst/>
                          <a:latin typeface="+mn-lt"/>
                        </a:rPr>
                        <a:t>38,106</a:t>
                      </a:r>
                      <a:endParaRPr lang="en-CA" sz="1350" b="0" i="0" u="none" strike="noStrike">
                        <a:solidFill>
                          <a:srgbClr val="000000"/>
                        </a:solidFill>
                        <a:effectLst/>
                        <a:latin typeface="+mn-lt"/>
                      </a:endParaRPr>
                    </a:p>
                  </a:txBody>
                  <a:tcPr marL="0" marR="0" marT="0" marB="0">
                    <a:lnL w="12700" cap="flat" cmpd="sng" algn="ctr">
                      <a:solidFill>
                        <a:schemeClr val="tx1"/>
                      </a:solidFill>
                      <a:prstDash val="solid"/>
                      <a:round/>
                      <a:headEnd type="none" w="med" len="med"/>
                      <a:tailEnd type="none" w="med" len="med"/>
                    </a:lnL>
                  </a:tcPr>
                </a:tc>
                <a:tc>
                  <a:txBody>
                    <a:bodyPr/>
                    <a:lstStyle/>
                    <a:p>
                      <a:pPr algn="r" fontAlgn="t"/>
                      <a:r>
                        <a:rPr lang="en-CA" sz="1350" b="0" i="0" u="none" strike="noStrike">
                          <a:solidFill>
                            <a:srgbClr val="000000"/>
                          </a:solidFill>
                          <a:effectLst/>
                          <a:latin typeface="+mn-lt"/>
                        </a:rPr>
                        <a:t>-130,000</a:t>
                      </a:r>
                    </a:p>
                  </a:txBody>
                  <a:tcPr marL="0" marR="0" marT="0" marB="0"/>
                </a:tc>
                <a:tc>
                  <a:txBody>
                    <a:bodyPr/>
                    <a:lstStyle/>
                    <a:p>
                      <a:pPr algn="r" fontAlgn="t"/>
                      <a:r>
                        <a:rPr lang="en-CA" sz="1350" b="0" i="0" u="none" strike="noStrike">
                          <a:solidFill>
                            <a:srgbClr val="000000"/>
                          </a:solidFill>
                          <a:effectLst/>
                          <a:latin typeface="+mn-lt"/>
                        </a:rPr>
                        <a:t>91,894</a:t>
                      </a:r>
                    </a:p>
                  </a:txBody>
                  <a:tcPr marL="0" marR="0" marT="0" marB="0"/>
                </a:tc>
                <a:tc>
                  <a:txBody>
                    <a:bodyPr/>
                    <a:lstStyle/>
                    <a:p>
                      <a:pPr algn="r" fontAlgn="t"/>
                      <a:r>
                        <a:rPr lang="en-CA" sz="1350" b="0" i="0" u="none" strike="noStrike">
                          <a:solidFill>
                            <a:srgbClr val="000000"/>
                          </a:solidFill>
                          <a:effectLst/>
                          <a:latin typeface="+mn-lt"/>
                        </a:rPr>
                        <a:t>-</a:t>
                      </a:r>
                    </a:p>
                  </a:txBody>
                  <a:tcPr marL="0" marR="0" marT="0" marB="0"/>
                </a:tc>
                <a:extLst>
                  <a:ext uri="{0D108BD9-81ED-4DB2-BD59-A6C34878D82A}">
                    <a16:rowId xmlns:a16="http://schemas.microsoft.com/office/drawing/2014/main" val="2004157503"/>
                  </a:ext>
                </a:extLst>
              </a:tr>
              <a:tr h="193603">
                <a:tc>
                  <a:txBody>
                    <a:bodyPr/>
                    <a:lstStyle/>
                    <a:p>
                      <a:pPr algn="l" fontAlgn="t"/>
                      <a:r>
                        <a:rPr lang="en-CA" sz="1350" b="1" u="none" strike="noStrike">
                          <a:effectLst/>
                        </a:rPr>
                        <a:t>Human Resources</a:t>
                      </a:r>
                      <a:endParaRPr lang="en-CA" sz="1350" b="1" i="0" u="none" strike="noStrike">
                        <a:solidFill>
                          <a:srgbClr val="000000"/>
                        </a:solidFill>
                        <a:effectLst/>
                        <a:latin typeface="Times New Roman" panose="02020603050405020304" pitchFamily="18" charset="0"/>
                      </a:endParaRP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t"/>
                      <a:r>
                        <a:rPr lang="en-CA" sz="1350" u="none" strike="noStrike">
                          <a:effectLst/>
                          <a:latin typeface="+mn-lt"/>
                        </a:rPr>
                        <a:t>25,989</a:t>
                      </a:r>
                      <a:endParaRPr lang="en-CA" sz="1350" b="0" i="0" u="none" strike="noStrike">
                        <a:solidFill>
                          <a:srgbClr val="000000"/>
                        </a:solidFill>
                        <a:effectLst/>
                        <a:latin typeface="+mn-lt"/>
                      </a:endParaRP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r" fontAlgn="t"/>
                      <a:endParaRPr lang="en-CA" sz="1350" b="0" i="0" u="none" strike="noStrike">
                        <a:solidFill>
                          <a:srgbClr val="000000"/>
                        </a:solidFill>
                        <a:effectLst/>
                        <a:latin typeface="+mn-lt"/>
                      </a:endParaRPr>
                    </a:p>
                  </a:txBody>
                  <a:tcPr marL="0" marR="0" marT="0" marB="0">
                    <a:lnB w="12700" cap="flat" cmpd="sng" algn="ctr">
                      <a:solidFill>
                        <a:schemeClr val="tx1"/>
                      </a:solidFill>
                      <a:prstDash val="solid"/>
                      <a:round/>
                      <a:headEnd type="none" w="med" len="med"/>
                      <a:tailEnd type="none" w="med" len="med"/>
                    </a:lnB>
                  </a:tcPr>
                </a:tc>
                <a:tc>
                  <a:txBody>
                    <a:bodyPr/>
                    <a:lstStyle/>
                    <a:p>
                      <a:pPr algn="r" fontAlgn="t"/>
                      <a:endParaRPr lang="en-CA" sz="1350" b="0" i="0" u="none" strike="noStrike">
                        <a:solidFill>
                          <a:srgbClr val="000000"/>
                        </a:solidFill>
                        <a:effectLst/>
                        <a:latin typeface="+mn-lt"/>
                      </a:endParaRPr>
                    </a:p>
                  </a:txBody>
                  <a:tcPr marL="0" marR="0" marT="0" marB="0">
                    <a:lnB w="12700" cap="flat" cmpd="sng" algn="ctr">
                      <a:solidFill>
                        <a:schemeClr val="tx1"/>
                      </a:solidFill>
                      <a:prstDash val="solid"/>
                      <a:round/>
                      <a:headEnd type="none" w="med" len="med"/>
                      <a:tailEnd type="none" w="med" len="med"/>
                    </a:lnB>
                  </a:tcPr>
                </a:tc>
                <a:tc>
                  <a:txBody>
                    <a:bodyPr/>
                    <a:lstStyle/>
                    <a:p>
                      <a:pPr algn="r" fontAlgn="t"/>
                      <a:r>
                        <a:rPr lang="en-CA" sz="1350" u="none" strike="noStrike">
                          <a:effectLst/>
                          <a:latin typeface="+mn-lt"/>
                        </a:rPr>
                        <a:t>25,989</a:t>
                      </a:r>
                      <a:endParaRPr lang="en-CA" sz="1350" b="0" i="0" u="none" strike="noStrike">
                        <a:solidFill>
                          <a:srgbClr val="000000"/>
                        </a:solidFill>
                        <a:effectLst/>
                        <a:latin typeface="+mn-lt"/>
                      </a:endParaRPr>
                    </a:p>
                  </a:txBody>
                  <a:tcPr marL="0" marR="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1561643"/>
                  </a:ext>
                </a:extLst>
              </a:tr>
              <a:tr h="193603">
                <a:tc>
                  <a:txBody>
                    <a:bodyPr/>
                    <a:lstStyle/>
                    <a:p>
                      <a:pPr algn="l" fontAlgn="b"/>
                      <a:r>
                        <a:rPr lang="en-CA" sz="1350" b="1" u="none" strike="noStrike">
                          <a:effectLst/>
                        </a:rPr>
                        <a:t>Total Operating Reserves</a:t>
                      </a:r>
                      <a:endParaRPr lang="en-CA" sz="135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fontAlgn="b"/>
                      <a:r>
                        <a:rPr lang="en-CA" sz="1350" b="1" u="none" strike="noStrike">
                          <a:effectLst/>
                          <a:latin typeface="+mn-lt"/>
                        </a:rPr>
                        <a:t>702,763</a:t>
                      </a:r>
                      <a:endParaRPr lang="en-CA" sz="1350" b="1" i="0" u="none" strike="noStrike">
                        <a:solidFill>
                          <a:srgbClr val="000000"/>
                        </a:solidFill>
                        <a:effectLst/>
                        <a:latin typeface="+mn-lt"/>
                      </a:endParaRPr>
                    </a:p>
                  </a:txBody>
                  <a:tcPr marL="0" marR="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r" fontAlgn="b"/>
                      <a:r>
                        <a:rPr lang="en-CA" sz="1350" b="1" u="none" strike="noStrike">
                          <a:effectLst/>
                          <a:latin typeface="+mn-lt"/>
                        </a:rPr>
                        <a:t>-280,865</a:t>
                      </a:r>
                      <a:endParaRPr lang="en-CA" sz="1350" b="1"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r>
                        <a:rPr lang="en-CA" sz="1350" b="1" u="none" strike="noStrike">
                          <a:effectLst/>
                          <a:latin typeface="+mn-lt"/>
                        </a:rPr>
                        <a:t>262,817</a:t>
                      </a:r>
                      <a:endParaRPr lang="en-CA" sz="1350" b="1"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r>
                        <a:rPr lang="en-CA" sz="1350" b="1" u="none" strike="noStrike">
                          <a:effectLst/>
                          <a:latin typeface="+mn-lt"/>
                        </a:rPr>
                        <a:t>684,715</a:t>
                      </a:r>
                      <a:endParaRPr lang="en-CA" sz="1350" b="1"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64937409"/>
                  </a:ext>
                </a:extLst>
              </a:tr>
            </a:tbl>
          </a:graphicData>
        </a:graphic>
      </p:graphicFrame>
    </p:spTree>
    <p:extLst>
      <p:ext uri="{BB962C8B-B14F-4D97-AF65-F5344CB8AC3E}">
        <p14:creationId xmlns:p14="http://schemas.microsoft.com/office/powerpoint/2010/main" val="7524270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4AA92-7FE1-4B74-B8EF-7134F03571BF}"/>
              </a:ext>
            </a:extLst>
          </p:cNvPr>
          <p:cNvSpPr>
            <a:spLocks noGrp="1"/>
          </p:cNvSpPr>
          <p:nvPr>
            <p:ph type="title"/>
          </p:nvPr>
        </p:nvSpPr>
        <p:spPr/>
        <p:txBody>
          <a:bodyPr/>
          <a:lstStyle/>
          <a:p>
            <a:r>
              <a:rPr lang="en-CA"/>
              <a:t>Deferred Revenues</a:t>
            </a:r>
          </a:p>
        </p:txBody>
      </p:sp>
      <p:graphicFrame>
        <p:nvGraphicFramePr>
          <p:cNvPr id="5" name="Content Placeholder 4">
            <a:extLst>
              <a:ext uri="{FF2B5EF4-FFF2-40B4-BE49-F238E27FC236}">
                <a16:creationId xmlns:a16="http://schemas.microsoft.com/office/drawing/2014/main" id="{73F9022C-396F-4901-8430-8F6DF89CE3C8}"/>
              </a:ext>
            </a:extLst>
          </p:cNvPr>
          <p:cNvGraphicFramePr>
            <a:graphicFrameLocks noGrp="1"/>
          </p:cNvGraphicFramePr>
          <p:nvPr>
            <p:ph idx="1"/>
            <p:extLst>
              <p:ext uri="{D42A27DB-BD31-4B8C-83A1-F6EECF244321}">
                <p14:modId xmlns:p14="http://schemas.microsoft.com/office/powerpoint/2010/main" val="1094534952"/>
              </p:ext>
            </p:extLst>
          </p:nvPr>
        </p:nvGraphicFramePr>
        <p:xfrm>
          <a:off x="464574" y="2010001"/>
          <a:ext cx="8214850" cy="2560320"/>
        </p:xfrm>
        <a:graphic>
          <a:graphicData uri="http://schemas.openxmlformats.org/drawingml/2006/table">
            <a:tbl>
              <a:tblPr>
                <a:tableStyleId>{2D5ABB26-0587-4C30-8999-92F81FD0307C}</a:tableStyleId>
              </a:tblPr>
              <a:tblGrid>
                <a:gridCol w="2908941">
                  <a:extLst>
                    <a:ext uri="{9D8B030D-6E8A-4147-A177-3AD203B41FA5}">
                      <a16:colId xmlns:a16="http://schemas.microsoft.com/office/drawing/2014/main" val="1085944332"/>
                    </a:ext>
                  </a:extLst>
                </a:gridCol>
                <a:gridCol w="1408046">
                  <a:extLst>
                    <a:ext uri="{9D8B030D-6E8A-4147-A177-3AD203B41FA5}">
                      <a16:colId xmlns:a16="http://schemas.microsoft.com/office/drawing/2014/main" val="4264476587"/>
                    </a:ext>
                  </a:extLst>
                </a:gridCol>
                <a:gridCol w="1093945">
                  <a:extLst>
                    <a:ext uri="{9D8B030D-6E8A-4147-A177-3AD203B41FA5}">
                      <a16:colId xmlns:a16="http://schemas.microsoft.com/office/drawing/2014/main" val="3769972142"/>
                    </a:ext>
                  </a:extLst>
                </a:gridCol>
                <a:gridCol w="1313234">
                  <a:extLst>
                    <a:ext uri="{9D8B030D-6E8A-4147-A177-3AD203B41FA5}">
                      <a16:colId xmlns:a16="http://schemas.microsoft.com/office/drawing/2014/main" val="348416046"/>
                    </a:ext>
                  </a:extLst>
                </a:gridCol>
                <a:gridCol w="1490684">
                  <a:extLst>
                    <a:ext uri="{9D8B030D-6E8A-4147-A177-3AD203B41FA5}">
                      <a16:colId xmlns:a16="http://schemas.microsoft.com/office/drawing/2014/main" val="3016013895"/>
                    </a:ext>
                  </a:extLst>
                </a:gridCol>
              </a:tblGrid>
              <a:tr h="157963">
                <a:tc>
                  <a:txBody>
                    <a:bodyPr/>
                    <a:lstStyle/>
                    <a:p>
                      <a:pPr algn="l" fontAlgn="b"/>
                      <a:endParaRPr lang="en-CA" sz="14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b"/>
                      <a:r>
                        <a:rPr lang="en-CA" sz="1400" b="1" u="none" strike="noStrike">
                          <a:effectLst/>
                        </a:rPr>
                        <a:t>Opening Balance</a:t>
                      </a:r>
                      <a:endParaRPr lang="en-CA" sz="1400" b="1" i="1" u="none" strike="noStrike">
                        <a:solidFill>
                          <a:srgbClr val="000000"/>
                        </a:solidFill>
                        <a:effectLst/>
                        <a:latin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r" fontAlgn="b"/>
                      <a:r>
                        <a:rPr lang="en-CA" sz="1400" b="1" u="none" strike="noStrike">
                          <a:effectLst/>
                        </a:rPr>
                        <a:t>Received</a:t>
                      </a:r>
                      <a:endParaRPr lang="en-CA" sz="1400" b="1" i="1"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400" b="1" u="none" strike="noStrike">
                          <a:effectLst/>
                        </a:rPr>
                        <a:t> Spent</a:t>
                      </a:r>
                      <a:endParaRPr lang="en-CA" sz="1400" b="1" i="1"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r" fontAlgn="b"/>
                      <a:r>
                        <a:rPr lang="en-CA" sz="1400" b="1" u="none" strike="noStrike">
                          <a:effectLst/>
                        </a:rPr>
                        <a:t>Ending Balance</a:t>
                      </a:r>
                      <a:endParaRPr lang="en-CA" sz="1400" b="1" i="1" u="none" strike="noStrike">
                        <a:solidFill>
                          <a:srgbClr val="000000"/>
                        </a:solidFill>
                        <a:effectLst/>
                        <a:latin typeface="Times New Roman" panose="02020603050405020304" pitchFamily="18" charset="0"/>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2221887"/>
                  </a:ext>
                </a:extLst>
              </a:tr>
              <a:tr h="157963">
                <a:tc>
                  <a:txBody>
                    <a:bodyPr/>
                    <a:lstStyle/>
                    <a:p>
                      <a:pPr algn="l" fontAlgn="t"/>
                      <a:r>
                        <a:rPr lang="en-CA" sz="1400" b="1" u="none" strike="noStrike">
                          <a:effectLst/>
                        </a:rPr>
                        <a:t>Deferred Parkland Revenues</a:t>
                      </a:r>
                      <a:endParaRPr lang="en-CA" sz="14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fontAlgn="t"/>
                      <a:r>
                        <a:rPr lang="en-CA" sz="1400" u="none" strike="noStrike">
                          <a:effectLst/>
                        </a:rPr>
                        <a:t>91,503</a:t>
                      </a:r>
                      <a:endParaRPr lang="en-CA" sz="1400" b="0" i="0" u="none" strike="noStrike">
                        <a:solidFill>
                          <a:srgbClr val="000000"/>
                        </a:solidFill>
                        <a:effectLst/>
                        <a:latin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r" fontAlgn="t"/>
                      <a:r>
                        <a:rPr lang="en-CA" sz="1400" b="1" i="0" u="none" strike="noStrike">
                          <a:solidFill>
                            <a:srgbClr val="000000"/>
                          </a:solidFill>
                          <a:effectLst/>
                          <a:latin typeface="Times New Roman" panose="02020603050405020304" pitchFamily="18" charset="0"/>
                        </a:rPr>
                        <a:t>-</a:t>
                      </a:r>
                    </a:p>
                  </a:txBody>
                  <a:tcPr marL="0" marR="0" marT="0" marB="0">
                    <a:lnT w="12700" cap="flat" cmpd="sng" algn="ctr">
                      <a:solidFill>
                        <a:schemeClr val="tx1"/>
                      </a:solidFill>
                      <a:prstDash val="solid"/>
                      <a:round/>
                      <a:headEnd type="none" w="med" len="med"/>
                      <a:tailEnd type="none" w="med" len="med"/>
                    </a:lnT>
                  </a:tcPr>
                </a:tc>
                <a:tc>
                  <a:txBody>
                    <a:bodyPr/>
                    <a:lstStyle/>
                    <a:p>
                      <a:pPr algn="r" fontAlgn="t"/>
                      <a:r>
                        <a:rPr lang="en-CA" sz="1400" u="none" strike="noStrike">
                          <a:effectLst/>
                        </a:rPr>
                        <a:t>-23,000</a:t>
                      </a:r>
                      <a:endParaRPr lang="en-CA" sz="1400" b="0" i="0" u="none" strike="noStrike">
                        <a:solidFill>
                          <a:srgbClr val="000000"/>
                        </a:solidFill>
                        <a:effectLst/>
                        <a:latin typeface="Times New Roman" panose="02020603050405020304" pitchFamily="18" charset="0"/>
                      </a:endParaRPr>
                    </a:p>
                  </a:txBody>
                  <a:tcPr marL="0" marR="0" marT="0" marB="0">
                    <a:lnT w="12700" cap="flat" cmpd="sng" algn="ctr">
                      <a:solidFill>
                        <a:schemeClr val="tx1"/>
                      </a:solidFill>
                      <a:prstDash val="solid"/>
                      <a:round/>
                      <a:headEnd type="none" w="med" len="med"/>
                      <a:tailEnd type="none" w="med" len="med"/>
                    </a:lnT>
                  </a:tcPr>
                </a:tc>
                <a:tc>
                  <a:txBody>
                    <a:bodyPr/>
                    <a:lstStyle/>
                    <a:p>
                      <a:pPr algn="r" fontAlgn="t"/>
                      <a:r>
                        <a:rPr lang="en-CA" sz="1400" u="none" strike="noStrike">
                          <a:effectLst/>
                        </a:rPr>
                        <a:t>68,503</a:t>
                      </a:r>
                      <a:endParaRPr lang="en-CA" sz="1400" b="0" i="0" u="none" strike="noStrike">
                        <a:solidFill>
                          <a:srgbClr val="000000"/>
                        </a:solidFill>
                        <a:effectLst/>
                        <a:latin typeface="Times New Roman" panose="02020603050405020304" pitchFamily="18" charset="0"/>
                      </a:endParaRPr>
                    </a:p>
                  </a:txBody>
                  <a:tcPr marL="0" marR="0" marT="0" marB="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088682355"/>
                  </a:ext>
                </a:extLst>
              </a:tr>
              <a:tr h="157963">
                <a:tc>
                  <a:txBody>
                    <a:bodyPr/>
                    <a:lstStyle/>
                    <a:p>
                      <a:pPr algn="l" fontAlgn="t"/>
                      <a:endParaRPr lang="en-CA" sz="14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lgn="r" fontAlgn="t"/>
                      <a:endParaRPr lang="en-CA" sz="1400" b="0" i="0" u="none" strike="noStrike">
                        <a:solidFill>
                          <a:srgbClr val="000000"/>
                        </a:solidFill>
                        <a:effectLst/>
                        <a:latin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tcPr>
                </a:tc>
                <a:tc>
                  <a:txBody>
                    <a:bodyPr/>
                    <a:lstStyle/>
                    <a:p>
                      <a:pPr algn="r" fontAlgn="t"/>
                      <a:endParaRPr lang="en-CA" sz="1400" b="0" i="0" u="none" strike="noStrike">
                        <a:solidFill>
                          <a:srgbClr val="000000"/>
                        </a:solidFill>
                        <a:effectLst/>
                        <a:latin typeface="Times New Roman" panose="02020603050405020304" pitchFamily="18" charset="0"/>
                      </a:endParaRPr>
                    </a:p>
                  </a:txBody>
                  <a:tcPr marL="0" marR="0" marT="0" marB="0"/>
                </a:tc>
                <a:tc>
                  <a:txBody>
                    <a:bodyPr/>
                    <a:lstStyle/>
                    <a:p>
                      <a:pPr algn="r" fontAlgn="t"/>
                      <a:endParaRPr lang="en-CA" sz="1400" b="0" i="0" u="none" strike="noStrike">
                        <a:solidFill>
                          <a:srgbClr val="000000"/>
                        </a:solidFill>
                        <a:effectLst/>
                        <a:latin typeface="Times New Roman" panose="02020603050405020304" pitchFamily="18" charset="0"/>
                      </a:endParaRPr>
                    </a:p>
                  </a:txBody>
                  <a:tcPr marL="0" marR="0" marT="0" marB="0"/>
                </a:tc>
                <a:tc>
                  <a:txBody>
                    <a:bodyPr/>
                    <a:lstStyle/>
                    <a:p>
                      <a:pPr algn="r" fontAlgn="t"/>
                      <a:endParaRPr lang="en-CA" sz="1400" b="0" i="0" u="none" strike="noStrike">
                        <a:solidFill>
                          <a:srgbClr val="000000"/>
                        </a:solidFill>
                        <a:effectLst/>
                        <a:latin typeface="Times New Roman" panose="02020603050405020304" pitchFamily="18" charset="0"/>
                      </a:endParaRPr>
                    </a:p>
                  </a:txBody>
                  <a:tcPr marL="0" marR="0" marT="0" marB="0"/>
                </a:tc>
                <a:extLst>
                  <a:ext uri="{0D108BD9-81ED-4DB2-BD59-A6C34878D82A}">
                    <a16:rowId xmlns:a16="http://schemas.microsoft.com/office/drawing/2014/main" val="2071320405"/>
                  </a:ext>
                </a:extLst>
              </a:tr>
              <a:tr h="157963">
                <a:tc>
                  <a:txBody>
                    <a:bodyPr/>
                    <a:lstStyle/>
                    <a:p>
                      <a:pPr algn="l" fontAlgn="t"/>
                      <a:r>
                        <a:rPr lang="en-CA" sz="1400" b="1" u="none" strike="noStrike">
                          <a:effectLst/>
                        </a:rPr>
                        <a:t>Modernization Fund</a:t>
                      </a:r>
                      <a:endParaRPr lang="en-CA" sz="14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lgn="r" fontAlgn="t"/>
                      <a:r>
                        <a:rPr lang="en-CA" sz="1400" u="none" strike="noStrike">
                          <a:effectLst/>
                        </a:rPr>
                        <a:t>494,871</a:t>
                      </a:r>
                      <a:endParaRPr lang="en-CA" sz="1400" b="0" i="0" u="none" strike="noStrike">
                        <a:solidFill>
                          <a:srgbClr val="000000"/>
                        </a:solidFill>
                        <a:effectLst/>
                        <a:latin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tcPr>
                </a:tc>
                <a:tc>
                  <a:txBody>
                    <a:bodyPr/>
                    <a:lstStyle/>
                    <a:p>
                      <a:pPr algn="r" fontAlgn="t"/>
                      <a:r>
                        <a:rPr lang="en-CA" sz="1400" b="0" i="0" u="none" strike="noStrike">
                          <a:solidFill>
                            <a:srgbClr val="000000"/>
                          </a:solidFill>
                          <a:effectLst/>
                          <a:latin typeface="+mn-lt"/>
                          <a:cs typeface="Times New Roman" panose="02020603050405020304" pitchFamily="18" charset="0"/>
                        </a:rPr>
                        <a:t>-</a:t>
                      </a:r>
                    </a:p>
                  </a:txBody>
                  <a:tcPr marL="0" marR="0" marT="0" marB="0"/>
                </a:tc>
                <a:tc>
                  <a:txBody>
                    <a:bodyPr/>
                    <a:lstStyle/>
                    <a:p>
                      <a:pPr algn="r" fontAlgn="t"/>
                      <a:r>
                        <a:rPr lang="en-CA" sz="1400" u="none" strike="noStrike">
                          <a:effectLst/>
                          <a:latin typeface="+mn-lt"/>
                          <a:cs typeface="Times New Roman" panose="02020603050405020304" pitchFamily="18" charset="0"/>
                        </a:rPr>
                        <a:t>-107,000</a:t>
                      </a:r>
                      <a:endParaRPr lang="en-CA" sz="1400" b="0" i="0" u="none" strike="noStrike">
                        <a:solidFill>
                          <a:srgbClr val="000000"/>
                        </a:solidFill>
                        <a:effectLst/>
                        <a:latin typeface="+mn-lt"/>
                        <a:cs typeface="Times New Roman" panose="02020603050405020304" pitchFamily="18" charset="0"/>
                      </a:endParaRPr>
                    </a:p>
                  </a:txBody>
                  <a:tcPr marL="0" marR="0" marT="0" marB="0"/>
                </a:tc>
                <a:tc>
                  <a:txBody>
                    <a:bodyPr/>
                    <a:lstStyle/>
                    <a:p>
                      <a:pPr algn="r" fontAlgn="t"/>
                      <a:r>
                        <a:rPr lang="en-CA" sz="1400" u="none" strike="noStrike">
                          <a:effectLst/>
                        </a:rPr>
                        <a:t>387,871</a:t>
                      </a:r>
                      <a:endParaRPr lang="en-CA" sz="1400" b="0" i="0" u="none" strike="noStrike">
                        <a:solidFill>
                          <a:srgbClr val="000000"/>
                        </a:solidFill>
                        <a:effectLst/>
                        <a:latin typeface="Times New Roman" panose="02020603050405020304" pitchFamily="18" charset="0"/>
                      </a:endParaRPr>
                    </a:p>
                  </a:txBody>
                  <a:tcPr marL="0" marR="0" marT="0" marB="0"/>
                </a:tc>
                <a:extLst>
                  <a:ext uri="{0D108BD9-81ED-4DB2-BD59-A6C34878D82A}">
                    <a16:rowId xmlns:a16="http://schemas.microsoft.com/office/drawing/2014/main" val="183915561"/>
                  </a:ext>
                </a:extLst>
              </a:tr>
              <a:tr h="157963">
                <a:tc>
                  <a:txBody>
                    <a:bodyPr/>
                    <a:lstStyle/>
                    <a:p>
                      <a:pPr algn="l" fontAlgn="t"/>
                      <a:endParaRPr lang="en-CA" sz="14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lgn="r" fontAlgn="t"/>
                      <a:endParaRPr lang="en-CA" sz="1400" b="0" i="0" u="none" strike="noStrike">
                        <a:solidFill>
                          <a:srgbClr val="000000"/>
                        </a:solidFill>
                        <a:effectLst/>
                        <a:latin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tcPr>
                </a:tc>
                <a:tc>
                  <a:txBody>
                    <a:bodyPr/>
                    <a:lstStyle/>
                    <a:p>
                      <a:pPr algn="r" fontAlgn="t"/>
                      <a:endParaRPr lang="en-CA" sz="1400" b="0" i="0" u="none" strike="noStrike">
                        <a:solidFill>
                          <a:srgbClr val="000000"/>
                        </a:solidFill>
                        <a:effectLst/>
                        <a:latin typeface="Times New Roman" panose="02020603050405020304" pitchFamily="18" charset="0"/>
                      </a:endParaRPr>
                    </a:p>
                  </a:txBody>
                  <a:tcPr marL="0" marR="0" marT="0" marB="0"/>
                </a:tc>
                <a:tc>
                  <a:txBody>
                    <a:bodyPr/>
                    <a:lstStyle/>
                    <a:p>
                      <a:pPr algn="r" fontAlgn="t"/>
                      <a:endParaRPr lang="en-CA" sz="1400" b="0" i="0" u="none" strike="noStrike">
                        <a:solidFill>
                          <a:srgbClr val="000000"/>
                        </a:solidFill>
                        <a:effectLst/>
                        <a:latin typeface="Times New Roman" panose="02020603050405020304" pitchFamily="18" charset="0"/>
                      </a:endParaRPr>
                    </a:p>
                  </a:txBody>
                  <a:tcPr marL="0" marR="0" marT="0" marB="0"/>
                </a:tc>
                <a:tc>
                  <a:txBody>
                    <a:bodyPr/>
                    <a:lstStyle/>
                    <a:p>
                      <a:pPr algn="r" fontAlgn="t"/>
                      <a:endParaRPr lang="en-CA" sz="1400" b="0" i="0" u="none" strike="noStrike">
                        <a:solidFill>
                          <a:srgbClr val="000000"/>
                        </a:solidFill>
                        <a:effectLst/>
                        <a:latin typeface="Times New Roman" panose="02020603050405020304" pitchFamily="18" charset="0"/>
                      </a:endParaRPr>
                    </a:p>
                  </a:txBody>
                  <a:tcPr marL="0" marR="0" marT="0" marB="0"/>
                </a:tc>
                <a:extLst>
                  <a:ext uri="{0D108BD9-81ED-4DB2-BD59-A6C34878D82A}">
                    <a16:rowId xmlns:a16="http://schemas.microsoft.com/office/drawing/2014/main" val="2345949493"/>
                  </a:ext>
                </a:extLst>
              </a:tr>
              <a:tr h="157963">
                <a:tc>
                  <a:txBody>
                    <a:bodyPr/>
                    <a:lstStyle/>
                    <a:p>
                      <a:pPr algn="l" fontAlgn="t"/>
                      <a:r>
                        <a:rPr lang="en-US" sz="1400" b="1" u="none" strike="noStrike">
                          <a:effectLst/>
                        </a:rPr>
                        <a:t>Covid-19 Safe Restart</a:t>
                      </a:r>
                      <a:endParaRPr lang="en-US" sz="14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lgn="r" fontAlgn="t"/>
                      <a:r>
                        <a:rPr lang="en-CA" sz="1400" b="0" i="0" u="none" strike="noStrike">
                          <a:solidFill>
                            <a:srgbClr val="000000"/>
                          </a:solidFill>
                          <a:effectLst/>
                          <a:latin typeface="+mn-lt"/>
                        </a:rPr>
                        <a:t>296,261</a:t>
                      </a:r>
                    </a:p>
                  </a:txBody>
                  <a:tcPr marL="0" marR="0" marT="0" marB="0">
                    <a:lnL w="12700" cap="flat" cmpd="sng" algn="ctr">
                      <a:solidFill>
                        <a:schemeClr val="tx1"/>
                      </a:solidFill>
                      <a:prstDash val="solid"/>
                      <a:round/>
                      <a:headEnd type="none" w="med" len="med"/>
                      <a:tailEnd type="none" w="med" len="med"/>
                    </a:lnL>
                  </a:tcPr>
                </a:tc>
                <a:tc>
                  <a:txBody>
                    <a:bodyPr/>
                    <a:lstStyle/>
                    <a:p>
                      <a:pPr algn="r" fontAlgn="t"/>
                      <a:r>
                        <a:rPr lang="en-CA" sz="1400" b="0" i="0" u="none" strike="noStrike">
                          <a:solidFill>
                            <a:srgbClr val="000000"/>
                          </a:solidFill>
                          <a:effectLst/>
                          <a:latin typeface="+mn-lt"/>
                        </a:rPr>
                        <a:t>-</a:t>
                      </a:r>
                    </a:p>
                  </a:txBody>
                  <a:tcPr marL="0" marR="0" marT="0" marB="0"/>
                </a:tc>
                <a:tc>
                  <a:txBody>
                    <a:bodyPr/>
                    <a:lstStyle/>
                    <a:p>
                      <a:pPr algn="r" fontAlgn="t"/>
                      <a:r>
                        <a:rPr lang="en-CA" sz="1400" b="0" i="0" u="none" strike="noStrike">
                          <a:solidFill>
                            <a:srgbClr val="000000"/>
                          </a:solidFill>
                          <a:effectLst/>
                          <a:latin typeface="+mn-lt"/>
                        </a:rPr>
                        <a:t>-55,000</a:t>
                      </a:r>
                    </a:p>
                  </a:txBody>
                  <a:tcPr marL="0" marR="0" marT="0" marB="0"/>
                </a:tc>
                <a:tc>
                  <a:txBody>
                    <a:bodyPr/>
                    <a:lstStyle/>
                    <a:p>
                      <a:pPr algn="r" fontAlgn="t"/>
                      <a:r>
                        <a:rPr lang="en-CA" sz="1400" u="none" strike="noStrike">
                          <a:effectLst/>
                          <a:latin typeface="+mn-lt"/>
                        </a:rPr>
                        <a:t>241,261</a:t>
                      </a:r>
                      <a:endParaRPr lang="en-CA" sz="1400" b="0" i="0" u="none" strike="noStrike">
                        <a:solidFill>
                          <a:srgbClr val="000000"/>
                        </a:solidFill>
                        <a:effectLst/>
                        <a:latin typeface="+mn-lt"/>
                      </a:endParaRPr>
                    </a:p>
                  </a:txBody>
                  <a:tcPr marL="0" marR="0" marT="0" marB="0"/>
                </a:tc>
                <a:extLst>
                  <a:ext uri="{0D108BD9-81ED-4DB2-BD59-A6C34878D82A}">
                    <a16:rowId xmlns:a16="http://schemas.microsoft.com/office/drawing/2014/main" val="3847976192"/>
                  </a:ext>
                </a:extLst>
              </a:tr>
              <a:tr h="157963">
                <a:tc>
                  <a:txBody>
                    <a:bodyPr/>
                    <a:lstStyle/>
                    <a:p>
                      <a:pPr algn="l" fontAlgn="b"/>
                      <a:endParaRPr lang="en-CA" sz="14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lgn="r" fontAlgn="t"/>
                      <a:endParaRPr lang="en-CA" sz="1400" b="0" i="0" u="none" strike="noStrike">
                        <a:solidFill>
                          <a:srgbClr val="000000"/>
                        </a:solidFill>
                        <a:effectLst/>
                        <a:latin typeface="+mn-lt"/>
                      </a:endParaRPr>
                    </a:p>
                  </a:txBody>
                  <a:tcPr marL="0" marR="0" marT="0" marB="0">
                    <a:lnL w="12700" cap="flat" cmpd="sng" algn="ctr">
                      <a:solidFill>
                        <a:schemeClr val="tx1"/>
                      </a:solidFill>
                      <a:prstDash val="solid"/>
                      <a:round/>
                      <a:headEnd type="none" w="med" len="med"/>
                      <a:tailEnd type="none" w="med" len="med"/>
                    </a:lnL>
                  </a:tcPr>
                </a:tc>
                <a:tc>
                  <a:txBody>
                    <a:bodyPr/>
                    <a:lstStyle/>
                    <a:p>
                      <a:pPr algn="r" fontAlgn="t"/>
                      <a:endParaRPr lang="en-CA" sz="1400" b="0" i="0" u="none" strike="noStrike">
                        <a:solidFill>
                          <a:srgbClr val="000000"/>
                        </a:solidFill>
                        <a:effectLst/>
                        <a:latin typeface="+mn-lt"/>
                      </a:endParaRPr>
                    </a:p>
                  </a:txBody>
                  <a:tcPr marL="0" marR="0" marT="0" marB="0"/>
                </a:tc>
                <a:tc>
                  <a:txBody>
                    <a:bodyPr/>
                    <a:lstStyle/>
                    <a:p>
                      <a:pPr algn="r" fontAlgn="t"/>
                      <a:endParaRPr lang="en-CA" sz="1400" b="0" i="0" u="none" strike="noStrike">
                        <a:solidFill>
                          <a:srgbClr val="000000"/>
                        </a:solidFill>
                        <a:effectLst/>
                        <a:latin typeface="+mn-lt"/>
                      </a:endParaRPr>
                    </a:p>
                  </a:txBody>
                  <a:tcPr marL="0" marR="0" marT="0" marB="0"/>
                </a:tc>
                <a:tc>
                  <a:txBody>
                    <a:bodyPr/>
                    <a:lstStyle/>
                    <a:p>
                      <a:pPr algn="r" fontAlgn="t"/>
                      <a:endParaRPr lang="en-CA" sz="1400" b="0" i="0" u="none" strike="noStrike">
                        <a:solidFill>
                          <a:srgbClr val="000000"/>
                        </a:solidFill>
                        <a:effectLst/>
                        <a:latin typeface="+mn-lt"/>
                      </a:endParaRPr>
                    </a:p>
                  </a:txBody>
                  <a:tcPr marL="0" marR="0" marT="0" marB="0"/>
                </a:tc>
                <a:extLst>
                  <a:ext uri="{0D108BD9-81ED-4DB2-BD59-A6C34878D82A}">
                    <a16:rowId xmlns:a16="http://schemas.microsoft.com/office/drawing/2014/main" val="2541620313"/>
                  </a:ext>
                </a:extLst>
              </a:tr>
              <a:tr h="157963">
                <a:tc>
                  <a:txBody>
                    <a:bodyPr/>
                    <a:lstStyle/>
                    <a:p>
                      <a:pPr algn="l" fontAlgn="b"/>
                      <a:r>
                        <a:rPr lang="en-CA" sz="1400" b="1" i="0" u="none" strike="noStrike">
                          <a:solidFill>
                            <a:srgbClr val="000000"/>
                          </a:solidFill>
                          <a:effectLst/>
                          <a:latin typeface="+mn-lt"/>
                        </a:rPr>
                        <a:t>Covid-19 Recovery for Municipalities</a:t>
                      </a:r>
                    </a:p>
                  </a:txBody>
                  <a:tcPr marL="0" marR="0" marT="0" marB="0" anchor="b">
                    <a:lnR w="12700" cap="flat" cmpd="sng" algn="ctr">
                      <a:solidFill>
                        <a:schemeClr val="tx1"/>
                      </a:solidFill>
                      <a:prstDash val="solid"/>
                      <a:round/>
                      <a:headEnd type="none" w="med" len="med"/>
                      <a:tailEnd type="none" w="med" len="med"/>
                    </a:lnR>
                  </a:tcPr>
                </a:tc>
                <a:tc>
                  <a:txBody>
                    <a:bodyPr/>
                    <a:lstStyle/>
                    <a:p>
                      <a:pPr algn="r" fontAlgn="t"/>
                      <a:r>
                        <a:rPr lang="en-CA" sz="1400" b="0" i="0" u="none" strike="noStrike">
                          <a:solidFill>
                            <a:srgbClr val="000000"/>
                          </a:solidFill>
                          <a:effectLst/>
                          <a:latin typeface="+mn-lt"/>
                        </a:rPr>
                        <a:t>78,535</a:t>
                      </a:r>
                    </a:p>
                  </a:txBody>
                  <a:tcPr marL="0" marR="0" marT="0" marB="0">
                    <a:lnL w="12700" cap="flat" cmpd="sng" algn="ctr">
                      <a:solidFill>
                        <a:schemeClr val="tx1"/>
                      </a:solidFill>
                      <a:prstDash val="solid"/>
                      <a:round/>
                      <a:headEnd type="none" w="med" len="med"/>
                      <a:tailEnd type="none" w="med" len="med"/>
                    </a:lnL>
                  </a:tcPr>
                </a:tc>
                <a:tc>
                  <a:txBody>
                    <a:bodyPr/>
                    <a:lstStyle/>
                    <a:p>
                      <a:pPr algn="r" fontAlgn="t"/>
                      <a:r>
                        <a:rPr lang="en-CA" sz="1400" b="0" i="0" u="none" strike="noStrike">
                          <a:solidFill>
                            <a:srgbClr val="000000"/>
                          </a:solidFill>
                          <a:effectLst/>
                          <a:latin typeface="+mn-lt"/>
                        </a:rPr>
                        <a:t>-</a:t>
                      </a:r>
                    </a:p>
                  </a:txBody>
                  <a:tcPr marL="0" marR="0" marT="0" marB="0"/>
                </a:tc>
                <a:tc>
                  <a:txBody>
                    <a:bodyPr/>
                    <a:lstStyle/>
                    <a:p>
                      <a:pPr algn="r" fontAlgn="t"/>
                      <a:r>
                        <a:rPr lang="en-CA" sz="1400" b="0" i="0" u="none" strike="noStrike">
                          <a:solidFill>
                            <a:srgbClr val="000000"/>
                          </a:solidFill>
                          <a:effectLst/>
                          <a:latin typeface="+mn-lt"/>
                        </a:rPr>
                        <a:t>-</a:t>
                      </a:r>
                    </a:p>
                  </a:txBody>
                  <a:tcPr marL="0" marR="0" marT="0" marB="0"/>
                </a:tc>
                <a:tc>
                  <a:txBody>
                    <a:bodyPr/>
                    <a:lstStyle/>
                    <a:p>
                      <a:pPr algn="r" fontAlgn="t"/>
                      <a:r>
                        <a:rPr lang="en-CA" sz="1400" b="0" i="0" u="none" strike="noStrike">
                          <a:solidFill>
                            <a:srgbClr val="000000"/>
                          </a:solidFill>
                          <a:effectLst/>
                          <a:latin typeface="+mn-lt"/>
                        </a:rPr>
                        <a:t>78,535</a:t>
                      </a:r>
                    </a:p>
                  </a:txBody>
                  <a:tcPr marL="0" marR="0" marT="0" marB="0"/>
                </a:tc>
                <a:extLst>
                  <a:ext uri="{0D108BD9-81ED-4DB2-BD59-A6C34878D82A}">
                    <a16:rowId xmlns:a16="http://schemas.microsoft.com/office/drawing/2014/main" val="2139092690"/>
                  </a:ext>
                </a:extLst>
              </a:tr>
              <a:tr h="157963">
                <a:tc>
                  <a:txBody>
                    <a:bodyPr/>
                    <a:lstStyle/>
                    <a:p>
                      <a:pPr algn="l" fontAlgn="b"/>
                      <a:endParaRPr lang="en-CA" sz="14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lgn="r" fontAlgn="t"/>
                      <a:endParaRPr lang="en-CA" sz="1400" b="0" i="0" u="none" strike="noStrike">
                        <a:solidFill>
                          <a:srgbClr val="000000"/>
                        </a:solidFill>
                        <a:effectLst/>
                        <a:latin typeface="+mn-lt"/>
                      </a:endParaRPr>
                    </a:p>
                  </a:txBody>
                  <a:tcPr marL="0" marR="0" marT="0" marB="0">
                    <a:lnL w="12700" cap="flat" cmpd="sng" algn="ctr">
                      <a:solidFill>
                        <a:schemeClr val="tx1"/>
                      </a:solidFill>
                      <a:prstDash val="solid"/>
                      <a:round/>
                      <a:headEnd type="none" w="med" len="med"/>
                      <a:tailEnd type="none" w="med" len="med"/>
                    </a:lnL>
                  </a:tcPr>
                </a:tc>
                <a:tc>
                  <a:txBody>
                    <a:bodyPr/>
                    <a:lstStyle/>
                    <a:p>
                      <a:pPr algn="r" fontAlgn="t"/>
                      <a:endParaRPr lang="en-CA" sz="1400" b="0" i="0" u="none" strike="noStrike">
                        <a:solidFill>
                          <a:srgbClr val="000000"/>
                        </a:solidFill>
                        <a:effectLst/>
                        <a:latin typeface="+mn-lt"/>
                      </a:endParaRPr>
                    </a:p>
                  </a:txBody>
                  <a:tcPr marL="0" marR="0" marT="0" marB="0"/>
                </a:tc>
                <a:tc>
                  <a:txBody>
                    <a:bodyPr/>
                    <a:lstStyle/>
                    <a:p>
                      <a:pPr algn="r" fontAlgn="t"/>
                      <a:endParaRPr lang="en-CA" sz="1400" b="0" i="0" u="none" strike="noStrike">
                        <a:solidFill>
                          <a:srgbClr val="000000"/>
                        </a:solidFill>
                        <a:effectLst/>
                        <a:latin typeface="+mn-lt"/>
                      </a:endParaRPr>
                    </a:p>
                  </a:txBody>
                  <a:tcPr marL="0" marR="0" marT="0" marB="0"/>
                </a:tc>
                <a:tc>
                  <a:txBody>
                    <a:bodyPr/>
                    <a:lstStyle/>
                    <a:p>
                      <a:pPr algn="r" fontAlgn="t"/>
                      <a:endParaRPr lang="en-CA" sz="1400" b="0" i="0" u="none" strike="noStrike">
                        <a:solidFill>
                          <a:srgbClr val="000000"/>
                        </a:solidFill>
                        <a:effectLst/>
                        <a:latin typeface="+mn-lt"/>
                      </a:endParaRPr>
                    </a:p>
                  </a:txBody>
                  <a:tcPr marL="0" marR="0" marT="0" marB="0"/>
                </a:tc>
                <a:extLst>
                  <a:ext uri="{0D108BD9-81ED-4DB2-BD59-A6C34878D82A}">
                    <a16:rowId xmlns:a16="http://schemas.microsoft.com/office/drawing/2014/main" val="2697904423"/>
                  </a:ext>
                </a:extLst>
              </a:tr>
              <a:tr h="157963">
                <a:tc>
                  <a:txBody>
                    <a:bodyPr/>
                    <a:lstStyle/>
                    <a:p>
                      <a:pPr algn="l" fontAlgn="b"/>
                      <a:r>
                        <a:rPr lang="en-CA" sz="1400" b="1" i="0" u="none" strike="noStrike">
                          <a:solidFill>
                            <a:srgbClr val="000000"/>
                          </a:solidFill>
                          <a:effectLst/>
                          <a:latin typeface="+mn-lt"/>
                        </a:rPr>
                        <a:t>Montée </a:t>
                      </a:r>
                      <a:r>
                        <a:rPr lang="en-CA" sz="1400" b="1" i="0" u="none" strike="noStrike" err="1">
                          <a:solidFill>
                            <a:srgbClr val="000000"/>
                          </a:solidFill>
                          <a:effectLst/>
                          <a:latin typeface="+mn-lt"/>
                        </a:rPr>
                        <a:t>Guérin</a:t>
                      </a:r>
                      <a:r>
                        <a:rPr lang="en-CA" sz="1400" b="1" i="0" u="none" strike="noStrike">
                          <a:solidFill>
                            <a:srgbClr val="000000"/>
                          </a:solidFill>
                          <a:effectLst/>
                          <a:latin typeface="+mn-lt"/>
                        </a:rPr>
                        <a:t> Rehabilitation</a:t>
                      </a:r>
                    </a:p>
                  </a:txBody>
                  <a:tcPr marL="0" marR="0" marT="0" marB="0" anchor="b">
                    <a:lnR w="12700" cap="flat" cmpd="sng" algn="ctr">
                      <a:solidFill>
                        <a:schemeClr val="tx1"/>
                      </a:solidFill>
                      <a:prstDash val="solid"/>
                      <a:round/>
                      <a:headEnd type="none" w="med" len="med"/>
                      <a:tailEnd type="none" w="med" len="med"/>
                    </a:lnR>
                  </a:tcPr>
                </a:tc>
                <a:tc>
                  <a:txBody>
                    <a:bodyPr/>
                    <a:lstStyle/>
                    <a:p>
                      <a:pPr algn="r" fontAlgn="t"/>
                      <a:r>
                        <a:rPr lang="en-CA" sz="1400" b="0" i="0" u="none" strike="noStrike">
                          <a:solidFill>
                            <a:srgbClr val="000000"/>
                          </a:solidFill>
                          <a:effectLst/>
                          <a:latin typeface="+mn-lt"/>
                        </a:rPr>
                        <a:t>162,322</a:t>
                      </a:r>
                    </a:p>
                  </a:txBody>
                  <a:tcPr marL="0" marR="0" marT="0" marB="0">
                    <a:lnL w="12700" cap="flat" cmpd="sng" algn="ctr">
                      <a:solidFill>
                        <a:schemeClr val="tx1"/>
                      </a:solidFill>
                      <a:prstDash val="solid"/>
                      <a:round/>
                      <a:headEnd type="none" w="med" len="med"/>
                      <a:tailEnd type="none" w="med" len="med"/>
                    </a:lnL>
                  </a:tcPr>
                </a:tc>
                <a:tc>
                  <a:txBody>
                    <a:bodyPr/>
                    <a:lstStyle/>
                    <a:p>
                      <a:pPr algn="r" fontAlgn="t"/>
                      <a:r>
                        <a:rPr lang="en-CA" sz="1400" b="0" i="0" u="none" strike="noStrike">
                          <a:solidFill>
                            <a:srgbClr val="000000"/>
                          </a:solidFill>
                          <a:effectLst/>
                          <a:latin typeface="+mn-lt"/>
                        </a:rPr>
                        <a:t>438,931</a:t>
                      </a:r>
                    </a:p>
                  </a:txBody>
                  <a:tcPr marL="0" marR="0" marT="0" marB="0"/>
                </a:tc>
                <a:tc>
                  <a:txBody>
                    <a:bodyPr/>
                    <a:lstStyle/>
                    <a:p>
                      <a:pPr algn="r" fontAlgn="t"/>
                      <a:r>
                        <a:rPr lang="en-CA" sz="1400" b="0" i="0" u="none" strike="noStrike">
                          <a:solidFill>
                            <a:srgbClr val="000000"/>
                          </a:solidFill>
                          <a:effectLst/>
                          <a:latin typeface="+mn-lt"/>
                        </a:rPr>
                        <a:t>-</a:t>
                      </a:r>
                    </a:p>
                  </a:txBody>
                  <a:tcPr marL="0" marR="0" marT="0" marB="0"/>
                </a:tc>
                <a:tc>
                  <a:txBody>
                    <a:bodyPr/>
                    <a:lstStyle/>
                    <a:p>
                      <a:pPr algn="r" fontAlgn="t"/>
                      <a:r>
                        <a:rPr lang="en-CA" sz="1400" b="0" i="0" u="none" strike="noStrike">
                          <a:solidFill>
                            <a:srgbClr val="000000"/>
                          </a:solidFill>
                          <a:effectLst/>
                          <a:latin typeface="+mn-lt"/>
                        </a:rPr>
                        <a:t>601,252</a:t>
                      </a:r>
                    </a:p>
                  </a:txBody>
                  <a:tcPr marL="0" marR="0" marT="0" marB="0"/>
                </a:tc>
                <a:extLst>
                  <a:ext uri="{0D108BD9-81ED-4DB2-BD59-A6C34878D82A}">
                    <a16:rowId xmlns:a16="http://schemas.microsoft.com/office/drawing/2014/main" val="2243460714"/>
                  </a:ext>
                </a:extLst>
              </a:tr>
              <a:tr h="157963">
                <a:tc>
                  <a:txBody>
                    <a:bodyPr/>
                    <a:lstStyle/>
                    <a:p>
                      <a:pPr algn="l" fontAlgn="b"/>
                      <a:endParaRPr lang="en-CA" sz="14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t"/>
                      <a:endParaRPr lang="en-CA" sz="1400" b="0" i="0" u="none" strike="noStrike">
                        <a:solidFill>
                          <a:srgbClr val="000000"/>
                        </a:solidFill>
                        <a:effectLst/>
                        <a:latin typeface="+mn-lt"/>
                      </a:endParaRP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r" fontAlgn="t"/>
                      <a:endParaRPr lang="en-CA" sz="1400" b="0" i="0" u="none" strike="noStrike">
                        <a:solidFill>
                          <a:srgbClr val="000000"/>
                        </a:solidFill>
                        <a:effectLst/>
                        <a:latin typeface="+mn-lt"/>
                      </a:endParaRPr>
                    </a:p>
                  </a:txBody>
                  <a:tcPr marL="0" marR="0" marT="0" marB="0">
                    <a:lnB w="12700" cap="flat" cmpd="sng" algn="ctr">
                      <a:solidFill>
                        <a:schemeClr val="tx1"/>
                      </a:solidFill>
                      <a:prstDash val="solid"/>
                      <a:round/>
                      <a:headEnd type="none" w="med" len="med"/>
                      <a:tailEnd type="none" w="med" len="med"/>
                    </a:lnB>
                  </a:tcPr>
                </a:tc>
                <a:tc>
                  <a:txBody>
                    <a:bodyPr/>
                    <a:lstStyle/>
                    <a:p>
                      <a:pPr algn="r" fontAlgn="t"/>
                      <a:endParaRPr lang="en-CA" sz="1400" b="0" i="0" u="none" strike="noStrike">
                        <a:solidFill>
                          <a:srgbClr val="000000"/>
                        </a:solidFill>
                        <a:effectLst/>
                        <a:latin typeface="+mn-lt"/>
                      </a:endParaRPr>
                    </a:p>
                  </a:txBody>
                  <a:tcPr marL="0" marR="0" marT="0" marB="0">
                    <a:lnB w="12700" cap="flat" cmpd="sng" algn="ctr">
                      <a:solidFill>
                        <a:schemeClr val="tx1"/>
                      </a:solidFill>
                      <a:prstDash val="solid"/>
                      <a:round/>
                      <a:headEnd type="none" w="med" len="med"/>
                      <a:tailEnd type="none" w="med" len="med"/>
                    </a:lnB>
                  </a:tcPr>
                </a:tc>
                <a:tc>
                  <a:txBody>
                    <a:bodyPr/>
                    <a:lstStyle/>
                    <a:p>
                      <a:pPr algn="r" fontAlgn="t"/>
                      <a:endParaRPr lang="en-CA" sz="1400" b="0" i="0" u="none" strike="noStrike">
                        <a:solidFill>
                          <a:srgbClr val="000000"/>
                        </a:solidFill>
                        <a:effectLst/>
                        <a:latin typeface="+mn-lt"/>
                      </a:endParaRPr>
                    </a:p>
                  </a:txBody>
                  <a:tcPr marL="0" marR="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7037342"/>
                  </a:ext>
                </a:extLst>
              </a:tr>
              <a:tr h="163059">
                <a:tc>
                  <a:txBody>
                    <a:bodyPr/>
                    <a:lstStyle/>
                    <a:p>
                      <a:pPr algn="l" fontAlgn="b"/>
                      <a:r>
                        <a:rPr lang="en-CA" sz="1400" b="1" u="none" strike="noStrike">
                          <a:effectLst/>
                        </a:rPr>
                        <a:t>Total Deferred Revenues</a:t>
                      </a:r>
                      <a:endParaRPr lang="en-CA" sz="1400" b="1" i="0" u="none" strike="noStrike">
                        <a:solidFill>
                          <a:srgbClr val="000000"/>
                        </a:solidFill>
                        <a:effectLst/>
                        <a:latin typeface="Times New Roman" panose="02020603050405020304" pitchFamily="18" charset="0"/>
                      </a:endParaRPr>
                    </a:p>
                  </a:txBody>
                  <a:tcPr marL="0" marR="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fontAlgn="b"/>
                      <a:r>
                        <a:rPr lang="en-CA" sz="1400" b="1" u="none" strike="noStrike">
                          <a:effectLst/>
                          <a:latin typeface="+mn-lt"/>
                        </a:rPr>
                        <a:t>1,123,492</a:t>
                      </a:r>
                      <a:endParaRPr lang="en-CA" sz="1400" b="1" i="0" u="none" strike="noStrike">
                        <a:solidFill>
                          <a:srgbClr val="000000"/>
                        </a:solidFill>
                        <a:effectLst/>
                        <a:latin typeface="+mn-lt"/>
                      </a:endParaRPr>
                    </a:p>
                  </a:txBody>
                  <a:tcPr marL="0" marR="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r" fontAlgn="b"/>
                      <a:r>
                        <a:rPr lang="en-CA" sz="1400" b="1" u="none" strike="noStrike">
                          <a:effectLst/>
                          <a:latin typeface="+mn-lt"/>
                        </a:rPr>
                        <a:t>438,931</a:t>
                      </a:r>
                      <a:endParaRPr lang="en-CA" sz="1400" b="1"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r>
                        <a:rPr lang="en-CA" sz="1400" b="1" u="none" strike="noStrike">
                          <a:effectLst/>
                          <a:latin typeface="+mn-lt"/>
                        </a:rPr>
                        <a:t>-185,000</a:t>
                      </a:r>
                      <a:endParaRPr lang="en-CA" sz="1400" b="1"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r" fontAlgn="b"/>
                      <a:r>
                        <a:rPr lang="en-CA" sz="1400" b="1" u="none" strike="noStrike">
                          <a:effectLst/>
                          <a:latin typeface="+mn-lt"/>
                        </a:rPr>
                        <a:t>1,377,423</a:t>
                      </a:r>
                      <a:endParaRPr lang="en-CA" sz="1400" b="1" i="0" u="none" strike="noStrike">
                        <a:solidFill>
                          <a:srgbClr val="000000"/>
                        </a:solidFill>
                        <a:effectLst/>
                        <a:latin typeface="+mn-lt"/>
                      </a:endParaRPr>
                    </a:p>
                  </a:txBody>
                  <a:tcPr marL="0" marR="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21163989"/>
                  </a:ext>
                </a:extLst>
              </a:tr>
            </a:tbl>
          </a:graphicData>
        </a:graphic>
      </p:graphicFrame>
      <p:sp>
        <p:nvSpPr>
          <p:cNvPr id="4" name="Slide Number Placeholder 3">
            <a:extLst>
              <a:ext uri="{FF2B5EF4-FFF2-40B4-BE49-F238E27FC236}">
                <a16:creationId xmlns:a16="http://schemas.microsoft.com/office/drawing/2014/main" id="{056F0DF4-25CE-4F8A-B919-50B758D3A078}"/>
              </a:ext>
            </a:extLst>
          </p:cNvPr>
          <p:cNvSpPr>
            <a:spLocks noGrp="1"/>
          </p:cNvSpPr>
          <p:nvPr>
            <p:ph type="sldNum" sz="quarter" idx="12"/>
          </p:nvPr>
        </p:nvSpPr>
        <p:spPr/>
        <p:txBody>
          <a:bodyPr/>
          <a:lstStyle/>
          <a:p>
            <a:fld id="{FAD5A89B-59BD-4EDC-A447-9FF491837F86}" type="slidenum">
              <a:rPr lang="en-US" smtClean="0"/>
              <a:t>26</a:t>
            </a:fld>
            <a:endParaRPr lang="en-US"/>
          </a:p>
        </p:txBody>
      </p:sp>
    </p:spTree>
    <p:extLst>
      <p:ext uri="{BB962C8B-B14F-4D97-AF65-F5344CB8AC3E}">
        <p14:creationId xmlns:p14="http://schemas.microsoft.com/office/powerpoint/2010/main" val="36370829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A45CB08-BE46-4770-A73A-6DA6811F8E99}"/>
              </a:ext>
            </a:extLst>
          </p:cNvPr>
          <p:cNvSpPr/>
          <p:nvPr/>
        </p:nvSpPr>
        <p:spPr>
          <a:xfrm>
            <a:off x="435622" y="462690"/>
            <a:ext cx="8272756" cy="523220"/>
          </a:xfrm>
          <a:prstGeom prst="rect">
            <a:avLst/>
          </a:prstGeom>
        </p:spPr>
        <p:txBody>
          <a:bodyPr wrap="square">
            <a:spAutoFit/>
          </a:bodyPr>
          <a:lstStyle/>
          <a:p>
            <a:pPr algn="ctr"/>
            <a:r>
              <a:rPr lang="en-US" sz="2800" b="1"/>
              <a:t>Operational Budget Summary 2022</a:t>
            </a:r>
          </a:p>
        </p:txBody>
      </p:sp>
      <p:sp>
        <p:nvSpPr>
          <p:cNvPr id="4" name="Slide Number Placeholder 3">
            <a:extLst>
              <a:ext uri="{FF2B5EF4-FFF2-40B4-BE49-F238E27FC236}">
                <a16:creationId xmlns:a16="http://schemas.microsoft.com/office/drawing/2014/main" id="{9EE6AFFB-7B17-41AD-AC47-982A33F60828}"/>
              </a:ext>
            </a:extLst>
          </p:cNvPr>
          <p:cNvSpPr>
            <a:spLocks noGrp="1"/>
          </p:cNvSpPr>
          <p:nvPr>
            <p:ph type="sldNum" sz="quarter" idx="12"/>
          </p:nvPr>
        </p:nvSpPr>
        <p:spPr/>
        <p:txBody>
          <a:bodyPr/>
          <a:lstStyle/>
          <a:p>
            <a:fld id="{FAD5A89B-59BD-4EDC-A447-9FF491837F86}" type="slidenum">
              <a:rPr lang="en-US" smtClean="0"/>
              <a:t>27</a:t>
            </a:fld>
            <a:endParaRPr lang="en-US"/>
          </a:p>
        </p:txBody>
      </p:sp>
      <p:graphicFrame>
        <p:nvGraphicFramePr>
          <p:cNvPr id="5" name="Table 4">
            <a:extLst>
              <a:ext uri="{FF2B5EF4-FFF2-40B4-BE49-F238E27FC236}">
                <a16:creationId xmlns:a16="http://schemas.microsoft.com/office/drawing/2014/main" id="{B32DF4F4-282E-40DD-986F-EA1AE6292C0F}"/>
              </a:ext>
            </a:extLst>
          </p:cNvPr>
          <p:cNvGraphicFramePr>
            <a:graphicFrameLocks noGrp="1"/>
          </p:cNvGraphicFramePr>
          <p:nvPr>
            <p:extLst>
              <p:ext uri="{D42A27DB-BD31-4B8C-83A1-F6EECF244321}">
                <p14:modId xmlns:p14="http://schemas.microsoft.com/office/powerpoint/2010/main" val="4225510999"/>
              </p:ext>
            </p:extLst>
          </p:nvPr>
        </p:nvGraphicFramePr>
        <p:xfrm>
          <a:off x="452063" y="1032219"/>
          <a:ext cx="8239874" cy="4860798"/>
        </p:xfrm>
        <a:graphic>
          <a:graphicData uri="http://schemas.openxmlformats.org/drawingml/2006/table">
            <a:tbl>
              <a:tblPr firstRow="1" bandRow="1">
                <a:tableStyleId>{3B4B98B0-60AC-42C2-AFA5-B58CD77FA1E5}</a:tableStyleId>
              </a:tblPr>
              <a:tblGrid>
                <a:gridCol w="3152271">
                  <a:extLst>
                    <a:ext uri="{9D8B030D-6E8A-4147-A177-3AD203B41FA5}">
                      <a16:colId xmlns:a16="http://schemas.microsoft.com/office/drawing/2014/main" val="2873653027"/>
                    </a:ext>
                  </a:extLst>
                </a:gridCol>
                <a:gridCol w="2221560">
                  <a:extLst>
                    <a:ext uri="{9D8B030D-6E8A-4147-A177-3AD203B41FA5}">
                      <a16:colId xmlns:a16="http://schemas.microsoft.com/office/drawing/2014/main" val="3993022146"/>
                    </a:ext>
                  </a:extLst>
                </a:gridCol>
                <a:gridCol w="2866043">
                  <a:extLst>
                    <a:ext uri="{9D8B030D-6E8A-4147-A177-3AD203B41FA5}">
                      <a16:colId xmlns:a16="http://schemas.microsoft.com/office/drawing/2014/main" val="762788444"/>
                    </a:ext>
                  </a:extLst>
                </a:gridCol>
              </a:tblGrid>
              <a:tr h="326390">
                <a:tc>
                  <a:txBody>
                    <a:bodyPr/>
                    <a:lstStyle/>
                    <a:p>
                      <a:pPr marL="0" algn="ctr" rtl="0" eaLnBrk="1" latinLnBrk="0" hangingPunct="1">
                        <a:spcBef>
                          <a:spcPts val="0"/>
                        </a:spcBef>
                        <a:spcAft>
                          <a:spcPts val="0"/>
                        </a:spcAft>
                      </a:pPr>
                      <a:r>
                        <a:rPr lang="en-US" sz="2000" kern="1200">
                          <a:effectLst/>
                        </a:rPr>
                        <a:t>Department </a:t>
                      </a:r>
                      <a:endParaRPr lang="en-US">
                        <a:effectLst/>
                      </a:endParaRPr>
                    </a:p>
                  </a:txBody>
                  <a:tcPr marL="0" marR="0" marT="0" marB="0" anchor="ctr"/>
                </a:tc>
                <a:tc>
                  <a:txBody>
                    <a:bodyPr/>
                    <a:lstStyle/>
                    <a:p>
                      <a:pPr marL="0" algn="ctr" rtl="0" eaLnBrk="1" latinLnBrk="0" hangingPunct="1">
                        <a:spcBef>
                          <a:spcPts val="0"/>
                        </a:spcBef>
                        <a:spcAft>
                          <a:spcPts val="0"/>
                        </a:spcAft>
                      </a:pPr>
                      <a:r>
                        <a:rPr lang="en-US" sz="2000" kern="1200">
                          <a:effectLst/>
                        </a:rPr>
                        <a:t>Budget</a:t>
                      </a:r>
                      <a:endParaRPr lang="en-US">
                        <a:effectLst/>
                      </a:endParaRPr>
                    </a:p>
                  </a:txBody>
                  <a:tcPr marL="0" marR="0" marT="0" marB="0" anchor="ctr"/>
                </a:tc>
                <a:tc>
                  <a:txBody>
                    <a:bodyPr/>
                    <a:lstStyle/>
                    <a:p>
                      <a:pPr marL="0" algn="ctr" rtl="0" eaLnBrk="1" latinLnBrk="0" hangingPunct="1">
                        <a:spcBef>
                          <a:spcPts val="0"/>
                        </a:spcBef>
                        <a:spcAft>
                          <a:spcPts val="0"/>
                        </a:spcAft>
                      </a:pPr>
                      <a:r>
                        <a:rPr lang="en-US" sz="2000" kern="1200">
                          <a:effectLst/>
                        </a:rPr>
                        <a:t>Notes</a:t>
                      </a:r>
                      <a:endParaRPr lang="en-US">
                        <a:effectLst/>
                      </a:endParaRPr>
                    </a:p>
                  </a:txBody>
                  <a:tcPr marL="0" marR="0" marT="0" marB="0" anchor="ctr"/>
                </a:tc>
                <a:extLst>
                  <a:ext uri="{0D108BD9-81ED-4DB2-BD59-A6C34878D82A}">
                    <a16:rowId xmlns:a16="http://schemas.microsoft.com/office/drawing/2014/main" val="1486275405"/>
                  </a:ext>
                </a:extLst>
              </a:tr>
              <a:tr h="477012">
                <a:tc>
                  <a:txBody>
                    <a:bodyPr/>
                    <a:lstStyle/>
                    <a:p>
                      <a:pPr marL="0" algn="r" rtl="0" eaLnBrk="1" latinLnBrk="0" hangingPunct="1">
                        <a:spcBef>
                          <a:spcPts val="0"/>
                        </a:spcBef>
                        <a:spcAft>
                          <a:spcPts val="0"/>
                        </a:spcAft>
                      </a:pPr>
                      <a:r>
                        <a:rPr lang="en-US" b="1">
                          <a:effectLst/>
                        </a:rPr>
                        <a:t>Total</a:t>
                      </a:r>
                    </a:p>
                  </a:txBody>
                  <a:tcPr marL="0" marR="0" marT="0" marB="0" anchor="ctr">
                    <a:lnB w="12700" cap="flat" cmpd="sng" algn="ctr">
                      <a:solidFill>
                        <a:schemeClr val="tx1"/>
                      </a:solidFill>
                      <a:prstDash val="solid"/>
                      <a:round/>
                      <a:headEnd type="none" w="med" len="med"/>
                      <a:tailEnd type="none" w="med" len="med"/>
                    </a:lnB>
                  </a:tcPr>
                </a:tc>
                <a:tc>
                  <a:txBody>
                    <a:bodyPr/>
                    <a:lstStyle/>
                    <a:p>
                      <a:pPr marL="0" algn="r" rtl="0" eaLnBrk="1" latinLnBrk="0" hangingPunct="1">
                        <a:spcBef>
                          <a:spcPts val="0"/>
                        </a:spcBef>
                        <a:spcAft>
                          <a:spcPts val="0"/>
                        </a:spcAft>
                      </a:pPr>
                      <a:r>
                        <a:rPr lang="en-US" sz="1600" b="1" kern="1200">
                          <a:effectLst/>
                        </a:rPr>
                        <a:t>Revenues  $ 9,934,411</a:t>
                      </a:r>
                      <a:endParaRPr lang="en-US" b="1">
                        <a:effectLst/>
                      </a:endParaRPr>
                    </a:p>
                    <a:p>
                      <a:pPr marL="0" algn="r" rtl="0" eaLnBrk="1" latinLnBrk="0" hangingPunct="1">
                        <a:spcBef>
                          <a:spcPts val="0"/>
                        </a:spcBef>
                        <a:spcAft>
                          <a:spcPts val="0"/>
                        </a:spcAft>
                      </a:pPr>
                      <a:r>
                        <a:rPr lang="en-US" sz="1600" b="1" kern="1200">
                          <a:effectLst/>
                        </a:rPr>
                        <a:t>Expenses     9,132,346</a:t>
                      </a:r>
                      <a:endParaRPr lang="en-US" b="1">
                        <a:effectLst/>
                      </a:endParaRPr>
                    </a:p>
                  </a:txBody>
                  <a:tcPr marL="0" marR="0" marT="0" marB="0" anchor="ctr">
                    <a:lnB w="12700" cap="flat" cmpd="sng" algn="ctr">
                      <a:solidFill>
                        <a:schemeClr val="tx1"/>
                      </a:solidFill>
                      <a:prstDash val="solid"/>
                      <a:round/>
                      <a:headEnd type="none" w="med" len="med"/>
                      <a:tailEnd type="none" w="med" len="med"/>
                    </a:lnB>
                  </a:tcPr>
                </a:tc>
                <a:tc>
                  <a:txBody>
                    <a:bodyPr/>
                    <a:lstStyle/>
                    <a:p>
                      <a:pPr marL="0" algn="l" rtl="0" eaLnBrk="1" latinLnBrk="0" hangingPunct="1">
                        <a:spcBef>
                          <a:spcPts val="0"/>
                        </a:spcBef>
                        <a:spcAft>
                          <a:spcPts val="0"/>
                        </a:spcAft>
                      </a:pPr>
                      <a:endParaRPr lang="en-CA">
                        <a:effectLst/>
                      </a:endParaRPr>
                    </a:p>
                  </a:txBody>
                  <a:tcPr marL="0" marR="0"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9591980"/>
                  </a:ext>
                </a:extLst>
              </a:tr>
              <a:tr h="276098">
                <a:tc>
                  <a:txBody>
                    <a:bodyPr/>
                    <a:lstStyle/>
                    <a:p>
                      <a:pPr marL="0" algn="r" rtl="0" eaLnBrk="1" latinLnBrk="0" hangingPunct="1">
                        <a:spcBef>
                          <a:spcPts val="0"/>
                        </a:spcBef>
                        <a:spcAft>
                          <a:spcPts val="0"/>
                        </a:spcAft>
                      </a:pPr>
                      <a:r>
                        <a:rPr lang="en-US" sz="1600" b="1" kern="1200">
                          <a:effectLst/>
                        </a:rPr>
                        <a:t>Net</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rtl="0" eaLnBrk="1" latinLnBrk="0" hangingPunct="1">
                        <a:spcBef>
                          <a:spcPts val="0"/>
                        </a:spcBef>
                        <a:spcAft>
                          <a:spcPts val="0"/>
                        </a:spcAft>
                      </a:pPr>
                      <a:r>
                        <a:rPr lang="en-US" sz="1600" b="1" kern="1200">
                          <a:effectLst/>
                        </a:rPr>
                        <a:t> 802,065</a:t>
                      </a:r>
                      <a:endParaRPr lang="en-US" b="1">
                        <a:effectLst/>
                      </a:endParaRP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rtl="0" eaLnBrk="1" latinLnBrk="0" hangingPunct="1">
                        <a:spcBef>
                          <a:spcPts val="0"/>
                        </a:spcBef>
                        <a:spcAft>
                          <a:spcPts val="0"/>
                        </a:spcAft>
                      </a:pPr>
                      <a:endParaRPr lang="en-CA">
                        <a:effectLst/>
                      </a:endParaRP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5892759"/>
                  </a:ext>
                </a:extLst>
              </a:tr>
              <a:tr h="276098">
                <a:tc>
                  <a:txBody>
                    <a:bodyPr/>
                    <a:lstStyle/>
                    <a:p>
                      <a:pPr marL="0" algn="l" rtl="0" eaLnBrk="1" latinLnBrk="0" hangingPunct="1">
                        <a:spcBef>
                          <a:spcPts val="0"/>
                        </a:spcBef>
                        <a:spcAft>
                          <a:spcPts val="0"/>
                        </a:spcAft>
                      </a:pPr>
                      <a:r>
                        <a:rPr lang="en-US" sz="1600" kern="1200">
                          <a:effectLst/>
                        </a:rPr>
                        <a:t>Amortization Expense</a:t>
                      </a:r>
                      <a:endParaRPr lang="en-US">
                        <a:effectLst/>
                      </a:endParaRPr>
                    </a:p>
                  </a:txBody>
                  <a:tcPr marL="0" marR="0" marT="0" marB="0" anchor="ctr">
                    <a:lnT w="12700" cap="flat" cmpd="sng" algn="ctr">
                      <a:solidFill>
                        <a:schemeClr val="tx1"/>
                      </a:solidFill>
                      <a:prstDash val="solid"/>
                      <a:round/>
                      <a:headEnd type="none" w="med" len="med"/>
                      <a:tailEnd type="none" w="med" len="med"/>
                    </a:lnT>
                  </a:tcPr>
                </a:tc>
                <a:tc>
                  <a:txBody>
                    <a:bodyPr/>
                    <a:lstStyle/>
                    <a:p>
                      <a:pPr marL="0" algn="r" rtl="0" eaLnBrk="1" latinLnBrk="0" hangingPunct="1">
                        <a:spcBef>
                          <a:spcPts val="0"/>
                        </a:spcBef>
                        <a:spcAft>
                          <a:spcPts val="0"/>
                        </a:spcAft>
                      </a:pPr>
                      <a:r>
                        <a:rPr lang="en-US" sz="1600" kern="1200">
                          <a:effectLst/>
                        </a:rPr>
                        <a:t>1,164,968</a:t>
                      </a:r>
                      <a:endParaRPr lang="en-US">
                        <a:effectLst/>
                      </a:endParaRPr>
                    </a:p>
                  </a:txBody>
                  <a:tcPr marL="0" marR="0" marT="0" marB="0" anchor="ctr">
                    <a:lnT w="12700" cap="flat" cmpd="sng" algn="ctr">
                      <a:solidFill>
                        <a:schemeClr val="tx1"/>
                      </a:solidFill>
                      <a:prstDash val="solid"/>
                      <a:round/>
                      <a:headEnd type="none" w="med" len="med"/>
                      <a:tailEnd type="none" w="med" len="med"/>
                    </a:lnT>
                  </a:tcPr>
                </a:tc>
                <a:tc>
                  <a:txBody>
                    <a:bodyPr/>
                    <a:lstStyle/>
                    <a:p>
                      <a:pPr marL="0" algn="l" rtl="0" eaLnBrk="1" latinLnBrk="0" hangingPunct="1">
                        <a:spcBef>
                          <a:spcPts val="0"/>
                        </a:spcBef>
                        <a:spcAft>
                          <a:spcPts val="0"/>
                        </a:spcAft>
                      </a:pPr>
                      <a:endParaRPr lang="en-CA">
                        <a:effectLst/>
                      </a:endParaRPr>
                    </a:p>
                  </a:txBody>
                  <a:tcPr marL="0" marR="0" marT="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9821574"/>
                  </a:ext>
                </a:extLst>
              </a:tr>
              <a:tr h="344932">
                <a:tc>
                  <a:txBody>
                    <a:bodyPr/>
                    <a:lstStyle/>
                    <a:p>
                      <a:pPr marL="0" marR="0" indent="0" algn="l" rtl="0" eaLnBrk="1" fontAlgn="auto" latinLnBrk="0" hangingPunct="1">
                        <a:spcBef>
                          <a:spcPts val="0"/>
                        </a:spcBef>
                        <a:spcAft>
                          <a:spcPts val="0"/>
                        </a:spcAft>
                      </a:pPr>
                      <a:r>
                        <a:rPr lang="en-US" sz="1600">
                          <a:effectLst/>
                        </a:rPr>
                        <a:t>Landfill Post-closure Costs</a:t>
                      </a:r>
                    </a:p>
                  </a:txBody>
                  <a:tcPr marL="0" marR="0" marT="0" marB="0" anchor="ctr"/>
                </a:tc>
                <a:tc>
                  <a:txBody>
                    <a:bodyPr/>
                    <a:lstStyle/>
                    <a:p>
                      <a:pPr marL="0" algn="r" rtl="0" eaLnBrk="1" latinLnBrk="0" hangingPunct="1">
                        <a:spcBef>
                          <a:spcPts val="0"/>
                        </a:spcBef>
                        <a:spcAft>
                          <a:spcPts val="0"/>
                        </a:spcAft>
                      </a:pPr>
                      <a:r>
                        <a:rPr lang="en-US" sz="1600">
                          <a:effectLst/>
                        </a:rPr>
                        <a:t>40,000</a:t>
                      </a:r>
                    </a:p>
                  </a:txBody>
                  <a:tcPr marL="0" marR="0" marT="0" marB="0" anchor="ctr"/>
                </a:tc>
                <a:tc>
                  <a:txBody>
                    <a:bodyPr/>
                    <a:lstStyle/>
                    <a:p>
                      <a:pPr marL="0" algn="l" rtl="0" eaLnBrk="1" latinLnBrk="0" hangingPunct="1">
                        <a:spcBef>
                          <a:spcPts val="0"/>
                        </a:spcBef>
                        <a:spcAft>
                          <a:spcPts val="0"/>
                        </a:spcAft>
                      </a:pPr>
                      <a:endParaRPr lang="en-CA">
                        <a:effectLst/>
                      </a:endParaRPr>
                    </a:p>
                  </a:txBody>
                  <a:tcPr marL="0" marR="0" marT="0" marB="0" anchor="ctr"/>
                </a:tc>
                <a:extLst>
                  <a:ext uri="{0D108BD9-81ED-4DB2-BD59-A6C34878D82A}">
                    <a16:rowId xmlns:a16="http://schemas.microsoft.com/office/drawing/2014/main" val="2616219417"/>
                  </a:ext>
                </a:extLst>
              </a:tr>
              <a:tr h="344932">
                <a:tc>
                  <a:txBody>
                    <a:bodyPr/>
                    <a:lstStyle/>
                    <a:p>
                      <a:pPr marL="0" marR="0" indent="0" algn="l" rtl="0" eaLnBrk="1" fontAlgn="auto" latinLnBrk="0" hangingPunct="1">
                        <a:spcBef>
                          <a:spcPts val="0"/>
                        </a:spcBef>
                        <a:spcAft>
                          <a:spcPts val="0"/>
                        </a:spcAft>
                      </a:pPr>
                      <a:r>
                        <a:rPr lang="en-US" sz="1600" kern="1200">
                          <a:effectLst/>
                        </a:rPr>
                        <a:t>Capital Additions </a:t>
                      </a:r>
                      <a:endParaRPr lang="en-US">
                        <a:effectLst/>
                      </a:endParaRPr>
                    </a:p>
                  </a:txBody>
                  <a:tcPr marL="0" marR="0" marT="0" marB="0" anchor="ctr"/>
                </a:tc>
                <a:tc>
                  <a:txBody>
                    <a:bodyPr/>
                    <a:lstStyle/>
                    <a:p>
                      <a:pPr marL="0" algn="r" rtl="0" eaLnBrk="1" latinLnBrk="0" hangingPunct="1">
                        <a:spcBef>
                          <a:spcPts val="0"/>
                        </a:spcBef>
                        <a:spcAft>
                          <a:spcPts val="0"/>
                        </a:spcAft>
                      </a:pPr>
                      <a:r>
                        <a:rPr lang="en-US" sz="1600" kern="1200">
                          <a:effectLst/>
                        </a:rPr>
                        <a:t> (2,918,524)</a:t>
                      </a:r>
                      <a:endParaRPr lang="en-US">
                        <a:effectLst/>
                      </a:endParaRPr>
                    </a:p>
                  </a:txBody>
                  <a:tcPr marL="0" marR="0" marT="0" marB="0" anchor="ctr"/>
                </a:tc>
                <a:tc>
                  <a:txBody>
                    <a:bodyPr/>
                    <a:lstStyle/>
                    <a:p>
                      <a:pPr marL="0" algn="l" rtl="0" eaLnBrk="1" latinLnBrk="0" hangingPunct="1">
                        <a:spcBef>
                          <a:spcPts val="0"/>
                        </a:spcBef>
                        <a:spcAft>
                          <a:spcPts val="0"/>
                        </a:spcAft>
                      </a:pPr>
                      <a:endParaRPr lang="en-CA">
                        <a:effectLst/>
                      </a:endParaRPr>
                    </a:p>
                  </a:txBody>
                  <a:tcPr marL="0" marR="0" marT="0" marB="0" anchor="ctr"/>
                </a:tc>
                <a:extLst>
                  <a:ext uri="{0D108BD9-81ED-4DB2-BD59-A6C34878D82A}">
                    <a16:rowId xmlns:a16="http://schemas.microsoft.com/office/drawing/2014/main" val="3232490395"/>
                  </a:ext>
                </a:extLst>
              </a:tr>
              <a:tr h="372491">
                <a:tc>
                  <a:txBody>
                    <a:bodyPr/>
                    <a:lstStyle/>
                    <a:p>
                      <a:pPr marL="0" algn="l" rtl="0" eaLnBrk="1" latinLnBrk="0" hangingPunct="1">
                        <a:spcBef>
                          <a:spcPts val="0"/>
                        </a:spcBef>
                        <a:spcAft>
                          <a:spcPts val="0"/>
                        </a:spcAft>
                      </a:pPr>
                      <a:r>
                        <a:rPr lang="en-US" sz="1600" kern="1200">
                          <a:effectLst/>
                        </a:rPr>
                        <a:t>Transfers to Reserves and Deferred Revenues</a:t>
                      </a:r>
                      <a:endParaRPr lang="en-US">
                        <a:effectLst/>
                      </a:endParaRPr>
                    </a:p>
                  </a:txBody>
                  <a:tcPr marL="0" marR="0" marT="0" marB="0" anchor="ctr"/>
                </a:tc>
                <a:tc>
                  <a:txBody>
                    <a:bodyPr/>
                    <a:lstStyle/>
                    <a:p>
                      <a:pPr marL="0" algn="r" rtl="0" eaLnBrk="1" latinLnBrk="0" hangingPunct="1">
                        <a:spcBef>
                          <a:spcPts val="0"/>
                        </a:spcBef>
                        <a:spcAft>
                          <a:spcPts val="0"/>
                        </a:spcAft>
                      </a:pPr>
                      <a:r>
                        <a:rPr lang="en-US" sz="1600" kern="1200">
                          <a:effectLst/>
                        </a:rPr>
                        <a:t>  (2,006,716)</a:t>
                      </a:r>
                      <a:endParaRPr lang="en-US">
                        <a:effectLst/>
                      </a:endParaRPr>
                    </a:p>
                  </a:txBody>
                  <a:tcPr marL="0" marR="0" marT="0" marB="0" anchor="ctr"/>
                </a:tc>
                <a:tc>
                  <a:txBody>
                    <a:bodyPr/>
                    <a:lstStyle/>
                    <a:p>
                      <a:pPr marL="0" algn="l" rtl="0" eaLnBrk="1" latinLnBrk="0" hangingPunct="1">
                        <a:spcBef>
                          <a:spcPts val="0"/>
                        </a:spcBef>
                        <a:spcAft>
                          <a:spcPts val="0"/>
                        </a:spcAft>
                      </a:pPr>
                      <a:endParaRPr lang="en-CA">
                        <a:effectLst/>
                      </a:endParaRPr>
                    </a:p>
                  </a:txBody>
                  <a:tcPr marL="0" marR="0" marT="0" marB="0" anchor="ctr"/>
                </a:tc>
                <a:extLst>
                  <a:ext uri="{0D108BD9-81ED-4DB2-BD59-A6C34878D82A}">
                    <a16:rowId xmlns:a16="http://schemas.microsoft.com/office/drawing/2014/main" val="1253869580"/>
                  </a:ext>
                </a:extLst>
              </a:tr>
              <a:tr h="390398">
                <a:tc>
                  <a:txBody>
                    <a:bodyPr/>
                    <a:lstStyle/>
                    <a:p>
                      <a:pPr marL="0" marR="0" indent="0" algn="l" rtl="0" eaLnBrk="1" fontAlgn="auto" latinLnBrk="0" hangingPunct="1">
                        <a:spcBef>
                          <a:spcPts val="0"/>
                        </a:spcBef>
                        <a:spcAft>
                          <a:spcPts val="0"/>
                        </a:spcAft>
                      </a:pPr>
                      <a:r>
                        <a:rPr lang="en-US" sz="1600" kern="1200">
                          <a:effectLst/>
                        </a:rPr>
                        <a:t>Transfers from Reserves </a:t>
                      </a:r>
                      <a:endParaRPr lang="en-US">
                        <a:effectLst/>
                      </a:endParaRPr>
                    </a:p>
                  </a:txBody>
                  <a:tcPr marL="0" marR="0" marT="0" marB="0" anchor="ctr"/>
                </a:tc>
                <a:tc>
                  <a:txBody>
                    <a:bodyPr/>
                    <a:lstStyle/>
                    <a:p>
                      <a:pPr marL="0" algn="r" rtl="0" eaLnBrk="1" latinLnBrk="0" hangingPunct="1">
                        <a:spcBef>
                          <a:spcPts val="0"/>
                        </a:spcBef>
                        <a:spcAft>
                          <a:spcPts val="0"/>
                        </a:spcAft>
                      </a:pPr>
                      <a:r>
                        <a:rPr lang="en-US" sz="1600" kern="1200">
                          <a:effectLst/>
                        </a:rPr>
                        <a:t> 2,612,847</a:t>
                      </a:r>
                      <a:endParaRPr lang="en-US">
                        <a:effectLst/>
                      </a:endParaRPr>
                    </a:p>
                  </a:txBody>
                  <a:tcPr marL="0" marR="0" marT="0" marB="0" anchor="ctr"/>
                </a:tc>
                <a:tc>
                  <a:txBody>
                    <a:bodyPr/>
                    <a:lstStyle/>
                    <a:p>
                      <a:pPr marL="0" algn="l" rtl="0" eaLnBrk="1" latinLnBrk="0" hangingPunct="1">
                        <a:spcBef>
                          <a:spcPts val="0"/>
                        </a:spcBef>
                        <a:spcAft>
                          <a:spcPts val="0"/>
                        </a:spcAft>
                      </a:pPr>
                      <a:endParaRPr lang="en-CA">
                        <a:effectLst/>
                      </a:endParaRPr>
                    </a:p>
                  </a:txBody>
                  <a:tcPr marL="0" marR="0" marT="0" marB="0" anchor="ctr"/>
                </a:tc>
                <a:extLst>
                  <a:ext uri="{0D108BD9-81ED-4DB2-BD59-A6C34878D82A}">
                    <a16:rowId xmlns:a16="http://schemas.microsoft.com/office/drawing/2014/main" val="3847867889"/>
                  </a:ext>
                </a:extLst>
              </a:tr>
              <a:tr h="392176">
                <a:tc>
                  <a:txBody>
                    <a:bodyPr/>
                    <a:lstStyle/>
                    <a:p>
                      <a:pPr marL="0" algn="l" rtl="0" eaLnBrk="1" latinLnBrk="0" hangingPunct="1">
                        <a:spcBef>
                          <a:spcPts val="0"/>
                        </a:spcBef>
                        <a:spcAft>
                          <a:spcPts val="0"/>
                        </a:spcAft>
                      </a:pPr>
                      <a:r>
                        <a:rPr lang="en-US" sz="1600" kern="1200">
                          <a:effectLst/>
                        </a:rPr>
                        <a:t>Use of General Surplus </a:t>
                      </a:r>
                      <a:endParaRPr lang="en-US">
                        <a:effectLst/>
                      </a:endParaRPr>
                    </a:p>
                  </a:txBody>
                  <a:tcPr marL="0" marR="0" marT="0" marB="0" anchor="ctr"/>
                </a:tc>
                <a:tc>
                  <a:txBody>
                    <a:bodyPr/>
                    <a:lstStyle/>
                    <a:p>
                      <a:pPr marL="0" algn="r" rtl="0" eaLnBrk="1" latinLnBrk="0" hangingPunct="1">
                        <a:spcBef>
                          <a:spcPts val="0"/>
                        </a:spcBef>
                        <a:spcAft>
                          <a:spcPts val="0"/>
                        </a:spcAft>
                      </a:pPr>
                      <a:r>
                        <a:rPr lang="en-US" sz="1600" kern="1200">
                          <a:effectLst/>
                        </a:rPr>
                        <a:t> 333,107</a:t>
                      </a:r>
                      <a:endParaRPr lang="en-US">
                        <a:effectLst/>
                      </a:endParaRPr>
                    </a:p>
                  </a:txBody>
                  <a:tcPr marL="0" marR="0" marT="0" marB="0" anchor="ctr"/>
                </a:tc>
                <a:tc>
                  <a:txBody>
                    <a:bodyPr/>
                    <a:lstStyle/>
                    <a:p>
                      <a:pPr lvl="0" algn="r">
                        <a:lnSpc>
                          <a:spcPct val="100000"/>
                        </a:lnSpc>
                        <a:spcBef>
                          <a:spcPts val="0"/>
                        </a:spcBef>
                        <a:spcAft>
                          <a:spcPts val="0"/>
                        </a:spcAft>
                        <a:buNone/>
                      </a:pPr>
                      <a:r>
                        <a:rPr lang="en-US" sz="1100" b="0" u="none" strike="noStrike" kern="1200" noProof="0">
                          <a:solidFill>
                            <a:srgbClr val="000000"/>
                          </a:solidFill>
                          <a:effectLst/>
                        </a:rPr>
                        <a:t>One-time fees for fire training and system, training for recreation services, hydrostatic study for Montée </a:t>
                      </a:r>
                      <a:r>
                        <a:rPr lang="en-US" sz="1100" b="0" u="none" strike="noStrike" kern="1200" noProof="0" err="1">
                          <a:solidFill>
                            <a:srgbClr val="000000"/>
                          </a:solidFill>
                          <a:effectLst/>
                        </a:rPr>
                        <a:t>Guérin</a:t>
                      </a:r>
                      <a:r>
                        <a:rPr lang="en-US" sz="1100" b="0" u="none" strike="noStrike" kern="1200" noProof="0">
                          <a:solidFill>
                            <a:srgbClr val="000000"/>
                          </a:solidFill>
                          <a:effectLst/>
                        </a:rPr>
                        <a:t> culvert, Joe Chartrand Park artist per diems, donation requests, beautification project, Alban Park rehabilitation, </a:t>
                      </a:r>
                      <a:r>
                        <a:rPr lang="en-US" sz="1100" b="0" u="none" strike="noStrike" kern="1200" noProof="0" err="1">
                          <a:solidFill>
                            <a:srgbClr val="000000"/>
                          </a:solidFill>
                          <a:effectLst/>
                        </a:rPr>
                        <a:t>Noëlville</a:t>
                      </a:r>
                      <a:r>
                        <a:rPr lang="en-US" sz="1100" b="0" u="none" strike="noStrike" kern="1200" noProof="0">
                          <a:solidFill>
                            <a:srgbClr val="000000"/>
                          </a:solidFill>
                          <a:effectLst/>
                        </a:rPr>
                        <a:t> ballfield benches maintenance and transfer to operating and capital reserves</a:t>
                      </a:r>
                      <a:endParaRPr lang="en-US" sz="1100" b="0" i="0" u="none" strike="noStrike" kern="1200" noProof="0">
                        <a:effectLst/>
                        <a:latin typeface="Franklin Gothic Book"/>
                      </a:endParaRPr>
                    </a:p>
                  </a:txBody>
                  <a:tcPr marL="0" marR="0" marT="0" marB="0" anchor="ctr"/>
                </a:tc>
                <a:extLst>
                  <a:ext uri="{0D108BD9-81ED-4DB2-BD59-A6C34878D82A}">
                    <a16:rowId xmlns:a16="http://schemas.microsoft.com/office/drawing/2014/main" val="1939265436"/>
                  </a:ext>
                </a:extLst>
              </a:tr>
              <a:tr h="477012">
                <a:tc>
                  <a:txBody>
                    <a:bodyPr/>
                    <a:lstStyle/>
                    <a:p>
                      <a:pPr marL="0" algn="l" rtl="0" eaLnBrk="1" latinLnBrk="0" hangingPunct="1">
                        <a:spcBef>
                          <a:spcPts val="0"/>
                        </a:spcBef>
                        <a:spcAft>
                          <a:spcPts val="0"/>
                        </a:spcAft>
                      </a:pPr>
                      <a:r>
                        <a:rPr lang="en-US" sz="1600" kern="1200">
                          <a:effectLst/>
                        </a:rPr>
                        <a:t>Principal Portion of Long-Term Debt </a:t>
                      </a:r>
                      <a:endParaRPr lang="en-US">
                        <a:effectLst/>
                      </a:endParaRPr>
                    </a:p>
                  </a:txBody>
                  <a:tcPr marL="0" marR="0" marT="0" marB="0" anchor="ctr">
                    <a:lnB w="12700" cap="flat" cmpd="sng" algn="ctr">
                      <a:solidFill>
                        <a:schemeClr val="tx1"/>
                      </a:solidFill>
                      <a:prstDash val="solid"/>
                      <a:round/>
                      <a:headEnd type="none" w="med" len="med"/>
                      <a:tailEnd type="none" w="med" len="med"/>
                    </a:lnB>
                  </a:tcPr>
                </a:tc>
                <a:tc>
                  <a:txBody>
                    <a:bodyPr/>
                    <a:lstStyle/>
                    <a:p>
                      <a:pPr marL="0" algn="r" rtl="0" eaLnBrk="1" latinLnBrk="0" hangingPunct="1">
                        <a:spcBef>
                          <a:spcPts val="0"/>
                        </a:spcBef>
                        <a:spcAft>
                          <a:spcPts val="0"/>
                        </a:spcAft>
                      </a:pPr>
                      <a:r>
                        <a:rPr lang="en-US" sz="1600" kern="1200">
                          <a:effectLst/>
                        </a:rPr>
                        <a:t>(128,671)</a:t>
                      </a:r>
                      <a:endParaRPr lang="en-US">
                        <a:effectLst/>
                      </a:endParaRPr>
                    </a:p>
                  </a:txBody>
                  <a:tcPr marL="0" marR="0" marT="0" marB="0" anchor="ctr">
                    <a:lnB w="12700" cap="flat" cmpd="sng" algn="ctr">
                      <a:solidFill>
                        <a:schemeClr val="tx1"/>
                      </a:solidFill>
                      <a:prstDash val="solid"/>
                      <a:round/>
                      <a:headEnd type="none" w="med" len="med"/>
                      <a:tailEnd type="none" w="med" len="med"/>
                    </a:lnB>
                  </a:tcPr>
                </a:tc>
                <a:tc>
                  <a:txBody>
                    <a:bodyPr/>
                    <a:lstStyle/>
                    <a:p>
                      <a:pPr marL="0" algn="l" rtl="0" eaLnBrk="1" latinLnBrk="0" hangingPunct="1">
                        <a:spcBef>
                          <a:spcPts val="0"/>
                        </a:spcBef>
                        <a:spcAft>
                          <a:spcPts val="0"/>
                        </a:spcAft>
                      </a:pPr>
                      <a:endParaRPr lang="en-CA">
                        <a:effectLst/>
                      </a:endParaRPr>
                    </a:p>
                  </a:txBody>
                  <a:tcPr marL="0" marR="0"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7720853"/>
                  </a:ext>
                </a:extLst>
              </a:tr>
              <a:tr h="276098">
                <a:tc>
                  <a:txBody>
                    <a:bodyPr/>
                    <a:lstStyle/>
                    <a:p>
                      <a:pPr marL="0" algn="r" rtl="0" eaLnBrk="1" latinLnBrk="0" hangingPunct="1">
                        <a:spcBef>
                          <a:spcPts val="0"/>
                        </a:spcBef>
                        <a:spcAft>
                          <a:spcPts val="0"/>
                        </a:spcAft>
                      </a:pPr>
                      <a:r>
                        <a:rPr lang="en-US" sz="1600" b="1" kern="1200">
                          <a:effectLst/>
                        </a:rPr>
                        <a:t>Net </a:t>
                      </a:r>
                      <a:endParaRPr lang="en-US" b="1">
                        <a:effectLst/>
                      </a:endParaRPr>
                    </a:p>
                  </a:txBody>
                  <a:tcPr marL="0" marR="0" marT="0" marB="0" anchor="ctr">
                    <a:lnT w="12700" cap="flat" cmpd="sng" algn="ctr">
                      <a:solidFill>
                        <a:schemeClr val="tx1"/>
                      </a:solidFill>
                      <a:prstDash val="solid"/>
                      <a:round/>
                      <a:headEnd type="none" w="med" len="med"/>
                      <a:tailEnd type="none" w="med" len="med"/>
                    </a:lnT>
                  </a:tcPr>
                </a:tc>
                <a:tc>
                  <a:txBody>
                    <a:bodyPr/>
                    <a:lstStyle/>
                    <a:p>
                      <a:pPr marL="0" algn="r" rtl="0" eaLnBrk="1" latinLnBrk="0" hangingPunct="1">
                        <a:spcBef>
                          <a:spcPts val="0"/>
                        </a:spcBef>
                        <a:spcAft>
                          <a:spcPts val="0"/>
                        </a:spcAft>
                      </a:pPr>
                      <a:r>
                        <a:rPr lang="en-US" sz="1600" b="1" kern="1200">
                          <a:effectLst/>
                        </a:rPr>
                        <a:t>$ (100,924)</a:t>
                      </a:r>
                      <a:endParaRPr lang="en-US" b="1">
                        <a:effectLst/>
                      </a:endParaRPr>
                    </a:p>
                  </a:txBody>
                  <a:tcPr marL="0" marR="0" marT="0" marB="0" anchor="ctr">
                    <a:lnT w="12700" cap="flat" cmpd="sng" algn="ctr">
                      <a:solidFill>
                        <a:schemeClr val="tx1"/>
                      </a:solidFill>
                      <a:prstDash val="solid"/>
                      <a:round/>
                      <a:headEnd type="none" w="med" len="med"/>
                      <a:tailEnd type="none" w="med" len="med"/>
                    </a:lnT>
                  </a:tcPr>
                </a:tc>
                <a:tc>
                  <a:txBody>
                    <a:bodyPr/>
                    <a:lstStyle/>
                    <a:p>
                      <a:pPr marL="0" algn="r" rtl="0" eaLnBrk="1" latinLnBrk="0" hangingPunct="1">
                        <a:spcBef>
                          <a:spcPts val="0"/>
                        </a:spcBef>
                        <a:spcAft>
                          <a:spcPts val="0"/>
                        </a:spcAft>
                      </a:pPr>
                      <a:r>
                        <a:rPr lang="en-US" sz="1600" b="1" kern="1200">
                          <a:effectLst/>
                        </a:rPr>
                        <a:t>1.98% Increase</a:t>
                      </a:r>
                      <a:endParaRPr lang="en-US" b="1">
                        <a:effectLst/>
                      </a:endParaRPr>
                    </a:p>
                  </a:txBody>
                  <a:tcPr marL="0" marR="0" marT="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873075987"/>
                  </a:ext>
                </a:extLst>
              </a:tr>
            </a:tbl>
          </a:graphicData>
        </a:graphic>
      </p:graphicFrame>
    </p:spTree>
    <p:extLst>
      <p:ext uri="{BB962C8B-B14F-4D97-AF65-F5344CB8AC3E}">
        <p14:creationId xmlns:p14="http://schemas.microsoft.com/office/powerpoint/2010/main" val="40656472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A268F-C20E-4D86-8A81-4A869E420595}"/>
              </a:ext>
            </a:extLst>
          </p:cNvPr>
          <p:cNvSpPr>
            <a:spLocks noGrp="1"/>
          </p:cNvSpPr>
          <p:nvPr>
            <p:ph type="title"/>
          </p:nvPr>
        </p:nvSpPr>
        <p:spPr/>
        <p:txBody>
          <a:bodyPr>
            <a:normAutofit/>
          </a:bodyPr>
          <a:lstStyle/>
          <a:p>
            <a:r>
              <a:rPr lang="en-US" sz="3200" b="1"/>
              <a:t>Where tax dollars are spent</a:t>
            </a:r>
            <a:br>
              <a:rPr lang="en-US" sz="3200"/>
            </a:br>
            <a:r>
              <a:rPr lang="en-US" sz="3200"/>
              <a:t>(2022 Expenses)</a:t>
            </a:r>
          </a:p>
        </p:txBody>
      </p:sp>
      <p:sp>
        <p:nvSpPr>
          <p:cNvPr id="3" name="Slide Number Placeholder 2">
            <a:extLst>
              <a:ext uri="{FF2B5EF4-FFF2-40B4-BE49-F238E27FC236}">
                <a16:creationId xmlns:a16="http://schemas.microsoft.com/office/drawing/2014/main" id="{F31A918C-A1A7-4F7F-BB1A-5651747B4003}"/>
              </a:ext>
            </a:extLst>
          </p:cNvPr>
          <p:cNvSpPr>
            <a:spLocks noGrp="1"/>
          </p:cNvSpPr>
          <p:nvPr>
            <p:ph type="sldNum" sz="quarter" idx="12"/>
          </p:nvPr>
        </p:nvSpPr>
        <p:spPr/>
        <p:txBody>
          <a:bodyPr/>
          <a:lstStyle/>
          <a:p>
            <a:fld id="{FAD5A89B-59BD-4EDC-A447-9FF491837F86}" type="slidenum">
              <a:rPr lang="en-US" smtClean="0"/>
              <a:t>28</a:t>
            </a:fld>
            <a:endParaRPr lang="en-US"/>
          </a:p>
        </p:txBody>
      </p:sp>
      <p:graphicFrame>
        <p:nvGraphicFramePr>
          <p:cNvPr id="5" name="Chart 4">
            <a:extLst>
              <a:ext uri="{FF2B5EF4-FFF2-40B4-BE49-F238E27FC236}">
                <a16:creationId xmlns:a16="http://schemas.microsoft.com/office/drawing/2014/main" id="{A31AE26B-3B70-4FAB-9C62-4C3F9B802688}"/>
              </a:ext>
            </a:extLst>
          </p:cNvPr>
          <p:cNvGraphicFramePr>
            <a:graphicFrameLocks/>
          </p:cNvGraphicFramePr>
          <p:nvPr/>
        </p:nvGraphicFramePr>
        <p:xfrm>
          <a:off x="488272" y="1891861"/>
          <a:ext cx="8185211" cy="40642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54EF2645-93FC-4CD8-97AA-06E37C873B0D}"/>
              </a:ext>
            </a:extLst>
          </p:cNvPr>
          <p:cNvGraphicFramePr>
            <a:graphicFrameLocks/>
          </p:cNvGraphicFramePr>
          <p:nvPr/>
        </p:nvGraphicFramePr>
        <p:xfrm>
          <a:off x="470517" y="1891861"/>
          <a:ext cx="8202965" cy="427866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54EF2645-93FC-4CD8-97AA-06E37C873B0D}"/>
              </a:ext>
            </a:extLst>
          </p:cNvPr>
          <p:cNvGraphicFramePr>
            <a:graphicFrameLocks/>
          </p:cNvGraphicFramePr>
          <p:nvPr>
            <p:extLst>
              <p:ext uri="{D42A27DB-BD31-4B8C-83A1-F6EECF244321}">
                <p14:modId xmlns:p14="http://schemas.microsoft.com/office/powerpoint/2010/main" val="3323173030"/>
              </p:ext>
            </p:extLst>
          </p:nvPr>
        </p:nvGraphicFramePr>
        <p:xfrm>
          <a:off x="452763" y="1891861"/>
          <a:ext cx="8202965" cy="418533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566296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2C497-7481-42F2-B16B-9987A7235491}"/>
              </a:ext>
            </a:extLst>
          </p:cNvPr>
          <p:cNvSpPr>
            <a:spLocks noGrp="1"/>
          </p:cNvSpPr>
          <p:nvPr>
            <p:ph type="title"/>
          </p:nvPr>
        </p:nvSpPr>
        <p:spPr/>
        <p:txBody>
          <a:bodyPr>
            <a:normAutofit/>
          </a:bodyPr>
          <a:lstStyle/>
          <a:p>
            <a:r>
              <a:rPr lang="en-US" sz="3200"/>
              <a:t>Where are the funds coming from? </a:t>
            </a:r>
            <a:br>
              <a:rPr lang="en-US" sz="3200"/>
            </a:br>
            <a:r>
              <a:rPr lang="en-US" sz="3200"/>
              <a:t>(2022 Revenues)</a:t>
            </a:r>
          </a:p>
        </p:txBody>
      </p:sp>
      <p:sp>
        <p:nvSpPr>
          <p:cNvPr id="3" name="Slide Number Placeholder 2">
            <a:extLst>
              <a:ext uri="{FF2B5EF4-FFF2-40B4-BE49-F238E27FC236}">
                <a16:creationId xmlns:a16="http://schemas.microsoft.com/office/drawing/2014/main" id="{D8DFC522-C166-4E50-8231-27CB827C9981}"/>
              </a:ext>
            </a:extLst>
          </p:cNvPr>
          <p:cNvSpPr>
            <a:spLocks noGrp="1"/>
          </p:cNvSpPr>
          <p:nvPr>
            <p:ph type="sldNum" sz="quarter" idx="12"/>
          </p:nvPr>
        </p:nvSpPr>
        <p:spPr/>
        <p:txBody>
          <a:bodyPr/>
          <a:lstStyle/>
          <a:p>
            <a:fld id="{FAD5A89B-59BD-4EDC-A447-9FF491837F86}" type="slidenum">
              <a:rPr lang="en-US" smtClean="0"/>
              <a:t>29</a:t>
            </a:fld>
            <a:endParaRPr lang="en-US"/>
          </a:p>
        </p:txBody>
      </p:sp>
      <p:graphicFrame>
        <p:nvGraphicFramePr>
          <p:cNvPr id="6" name="Chart 5">
            <a:extLst>
              <a:ext uri="{FF2B5EF4-FFF2-40B4-BE49-F238E27FC236}">
                <a16:creationId xmlns:a16="http://schemas.microsoft.com/office/drawing/2014/main" id="{47F1F055-9E66-4233-8918-B5892C43DCFF}"/>
              </a:ext>
            </a:extLst>
          </p:cNvPr>
          <p:cNvGraphicFramePr>
            <a:graphicFrameLocks/>
          </p:cNvGraphicFramePr>
          <p:nvPr>
            <p:extLst>
              <p:ext uri="{D42A27DB-BD31-4B8C-83A1-F6EECF244321}">
                <p14:modId xmlns:p14="http://schemas.microsoft.com/office/powerpoint/2010/main" val="1341481522"/>
              </p:ext>
            </p:extLst>
          </p:nvPr>
        </p:nvGraphicFramePr>
        <p:xfrm>
          <a:off x="400692" y="1880171"/>
          <a:ext cx="8170252" cy="391445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D092002E-C578-40D9-A517-3288D3971670}"/>
              </a:ext>
            </a:extLst>
          </p:cNvPr>
          <p:cNvGraphicFramePr>
            <a:graphicFrameLocks/>
          </p:cNvGraphicFramePr>
          <p:nvPr>
            <p:extLst>
              <p:ext uri="{D42A27DB-BD31-4B8C-83A1-F6EECF244321}">
                <p14:modId xmlns:p14="http://schemas.microsoft.com/office/powerpoint/2010/main" val="2440781407"/>
              </p:ext>
            </p:extLst>
          </p:nvPr>
        </p:nvGraphicFramePr>
        <p:xfrm>
          <a:off x="400692" y="2041682"/>
          <a:ext cx="8262541" cy="391445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8303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E3895-6468-41F3-8473-319E182E8BB2}"/>
              </a:ext>
            </a:extLst>
          </p:cNvPr>
          <p:cNvSpPr>
            <a:spLocks noGrp="1"/>
          </p:cNvSpPr>
          <p:nvPr>
            <p:ph type="title"/>
          </p:nvPr>
        </p:nvSpPr>
        <p:spPr/>
        <p:txBody>
          <a:bodyPr>
            <a:normAutofit/>
          </a:bodyPr>
          <a:lstStyle/>
          <a:p>
            <a:r>
              <a:rPr lang="en-US" sz="3200"/>
              <a:t>Budget Process </a:t>
            </a:r>
          </a:p>
        </p:txBody>
      </p:sp>
      <p:sp>
        <p:nvSpPr>
          <p:cNvPr id="4" name="Slide Number Placeholder 3">
            <a:extLst>
              <a:ext uri="{FF2B5EF4-FFF2-40B4-BE49-F238E27FC236}">
                <a16:creationId xmlns:a16="http://schemas.microsoft.com/office/drawing/2014/main" id="{1EDCEB87-AB99-4ADD-9633-95952D7958E1}"/>
              </a:ext>
            </a:extLst>
          </p:cNvPr>
          <p:cNvSpPr>
            <a:spLocks noGrp="1"/>
          </p:cNvSpPr>
          <p:nvPr>
            <p:ph type="sldNum" sz="quarter" idx="12"/>
          </p:nvPr>
        </p:nvSpPr>
        <p:spPr/>
        <p:txBody>
          <a:bodyPr/>
          <a:lstStyle/>
          <a:p>
            <a:fld id="{FAD5A89B-59BD-4EDC-A447-9FF491837F86}" type="slidenum">
              <a:rPr lang="en-US" smtClean="0"/>
              <a:t>3</a:t>
            </a:fld>
            <a:endParaRPr lang="en-US"/>
          </a:p>
        </p:txBody>
      </p:sp>
      <p:graphicFrame>
        <p:nvGraphicFramePr>
          <p:cNvPr id="5" name="Diagram 4">
            <a:extLst>
              <a:ext uri="{FF2B5EF4-FFF2-40B4-BE49-F238E27FC236}">
                <a16:creationId xmlns:a16="http://schemas.microsoft.com/office/drawing/2014/main" id="{F9DD286A-38C5-4AE9-912F-786520EC83A8}"/>
              </a:ext>
            </a:extLst>
          </p:cNvPr>
          <p:cNvGraphicFramePr/>
          <p:nvPr>
            <p:extLst>
              <p:ext uri="{D42A27DB-BD31-4B8C-83A1-F6EECF244321}">
                <p14:modId xmlns:p14="http://schemas.microsoft.com/office/powerpoint/2010/main" val="2230960530"/>
              </p:ext>
            </p:extLst>
          </p:nvPr>
        </p:nvGraphicFramePr>
        <p:xfrm>
          <a:off x="219075" y="1876425"/>
          <a:ext cx="8620125" cy="40797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533056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5B2E7-AD5E-4DA6-A56E-B73774D48423}"/>
              </a:ext>
            </a:extLst>
          </p:cNvPr>
          <p:cNvSpPr>
            <a:spLocks noGrp="1"/>
          </p:cNvSpPr>
          <p:nvPr>
            <p:ph type="title"/>
          </p:nvPr>
        </p:nvSpPr>
        <p:spPr/>
        <p:txBody>
          <a:bodyPr>
            <a:normAutofit/>
          </a:bodyPr>
          <a:lstStyle/>
          <a:p>
            <a:r>
              <a:rPr lang="en-US" sz="3200"/>
              <a:t>Your taxes - Example</a:t>
            </a:r>
          </a:p>
        </p:txBody>
      </p:sp>
      <p:sp>
        <p:nvSpPr>
          <p:cNvPr id="5" name="TextBox 4">
            <a:extLst>
              <a:ext uri="{FF2B5EF4-FFF2-40B4-BE49-F238E27FC236}">
                <a16:creationId xmlns:a16="http://schemas.microsoft.com/office/drawing/2014/main" id="{AC6D178E-9C3E-4FB6-8540-DCB867BE5D64}"/>
              </a:ext>
            </a:extLst>
          </p:cNvPr>
          <p:cNvSpPr txBox="1"/>
          <p:nvPr/>
        </p:nvSpPr>
        <p:spPr>
          <a:xfrm>
            <a:off x="417393" y="1922793"/>
            <a:ext cx="8279135" cy="861774"/>
          </a:xfrm>
          <a:prstGeom prst="rect">
            <a:avLst/>
          </a:prstGeom>
          <a:noFill/>
        </p:spPr>
        <p:txBody>
          <a:bodyPr wrap="square" rtlCol="0">
            <a:spAutoFit/>
          </a:bodyPr>
          <a:lstStyle/>
          <a:p>
            <a:pPr algn="ctr"/>
            <a:r>
              <a:rPr lang="en-US" sz="1600"/>
              <a:t>If MPAC Valued your Property at </a:t>
            </a:r>
            <a:r>
              <a:rPr lang="en-US" sz="1600" b="1"/>
              <a:t>$250,000 in 2021</a:t>
            </a:r>
            <a:r>
              <a:rPr lang="en-US" sz="1600"/>
              <a:t>, and there was </a:t>
            </a:r>
            <a:r>
              <a:rPr lang="en-US" sz="1600" b="1" u="sng"/>
              <a:t>no increase in your assessed value</a:t>
            </a:r>
            <a:r>
              <a:rPr lang="en-US" sz="1600"/>
              <a:t>, the proposed increase would mean an increase from 2021’s Taxes of $30.52.</a:t>
            </a:r>
          </a:p>
          <a:p>
            <a:pPr algn="ctr"/>
            <a:endParaRPr lang="en-US"/>
          </a:p>
        </p:txBody>
      </p:sp>
      <p:sp>
        <p:nvSpPr>
          <p:cNvPr id="3" name="TextBox 2">
            <a:extLst>
              <a:ext uri="{FF2B5EF4-FFF2-40B4-BE49-F238E27FC236}">
                <a16:creationId xmlns:a16="http://schemas.microsoft.com/office/drawing/2014/main" id="{45756936-AC07-4314-A9C8-DBC20A56BACE}"/>
              </a:ext>
            </a:extLst>
          </p:cNvPr>
          <p:cNvSpPr txBox="1"/>
          <p:nvPr/>
        </p:nvSpPr>
        <p:spPr>
          <a:xfrm>
            <a:off x="665973" y="4961517"/>
            <a:ext cx="7958654" cy="369332"/>
          </a:xfrm>
          <a:prstGeom prst="rect">
            <a:avLst/>
          </a:prstGeom>
          <a:noFill/>
        </p:spPr>
        <p:txBody>
          <a:bodyPr wrap="none" rtlCol="0">
            <a:spAutoFit/>
          </a:bodyPr>
          <a:lstStyle/>
          <a:p>
            <a:r>
              <a:rPr lang="en-US" b="1"/>
              <a:t>Online Tax Calculator/Estimation Tool </a:t>
            </a:r>
            <a:r>
              <a:rPr lang="en-US" b="1">
                <a:solidFill>
                  <a:schemeClr val="accent1"/>
                </a:solidFill>
                <a:hlinkClick r:id="rId3">
                  <a:extLst>
                    <a:ext uri="{A12FA001-AC4F-418D-AE19-62706E023703}">
                      <ahyp:hlinkClr xmlns:ahyp="http://schemas.microsoft.com/office/drawing/2018/hyperlinkcolor" val="tx"/>
                    </a:ext>
                  </a:extLst>
                </a:hlinkClick>
              </a:rPr>
              <a:t>https://www.frenchriver.ca/p/property-tax</a:t>
            </a:r>
            <a:endParaRPr lang="en-US" b="1">
              <a:solidFill>
                <a:schemeClr val="accent1"/>
              </a:solidFill>
            </a:endParaRPr>
          </a:p>
        </p:txBody>
      </p:sp>
      <p:sp>
        <p:nvSpPr>
          <p:cNvPr id="4" name="Slide Number Placeholder 3">
            <a:extLst>
              <a:ext uri="{FF2B5EF4-FFF2-40B4-BE49-F238E27FC236}">
                <a16:creationId xmlns:a16="http://schemas.microsoft.com/office/drawing/2014/main" id="{F3210A56-8D00-4CE4-91D0-2D1AE1BC74B8}"/>
              </a:ext>
            </a:extLst>
          </p:cNvPr>
          <p:cNvSpPr>
            <a:spLocks noGrp="1"/>
          </p:cNvSpPr>
          <p:nvPr>
            <p:ph type="sldNum" sz="quarter" idx="12"/>
          </p:nvPr>
        </p:nvSpPr>
        <p:spPr/>
        <p:txBody>
          <a:bodyPr/>
          <a:lstStyle/>
          <a:p>
            <a:fld id="{FAD5A89B-59BD-4EDC-A447-9FF491837F86}" type="slidenum">
              <a:rPr lang="en-US" smtClean="0"/>
              <a:t>30</a:t>
            </a:fld>
            <a:endParaRPr lang="en-US"/>
          </a:p>
        </p:txBody>
      </p:sp>
      <p:sp>
        <p:nvSpPr>
          <p:cNvPr id="7" name="Rectangle 6">
            <a:extLst>
              <a:ext uri="{FF2B5EF4-FFF2-40B4-BE49-F238E27FC236}">
                <a16:creationId xmlns:a16="http://schemas.microsoft.com/office/drawing/2014/main" id="{DC3C9DD4-0649-4578-839F-8DE0F5634996}"/>
              </a:ext>
            </a:extLst>
          </p:cNvPr>
          <p:cNvSpPr/>
          <p:nvPr/>
        </p:nvSpPr>
        <p:spPr>
          <a:xfrm>
            <a:off x="809332" y="2674238"/>
            <a:ext cx="7671937" cy="2031325"/>
          </a:xfrm>
          <a:prstGeom prst="rect">
            <a:avLst/>
          </a:prstGeom>
          <a:ln w="28575">
            <a:solidFill>
              <a:schemeClr val="accent1"/>
            </a:solidFill>
          </a:ln>
        </p:spPr>
        <p:txBody>
          <a:bodyPr wrap="square">
            <a:spAutoFit/>
          </a:bodyPr>
          <a:lstStyle/>
          <a:p>
            <a:r>
              <a:rPr lang="en-US" b="1"/>
              <a:t>How Taxes are calculated:</a:t>
            </a:r>
          </a:p>
          <a:p>
            <a:r>
              <a:rPr lang="en-US"/>
              <a:t>House Assessment: 						$ 250,000</a:t>
            </a:r>
          </a:p>
          <a:p>
            <a:r>
              <a:rPr lang="en-US"/>
              <a:t>Tax Rate 2022:	 	</a:t>
            </a:r>
            <a:r>
              <a:rPr lang="en-US" b="1"/>
              <a:t> </a:t>
            </a:r>
            <a:r>
              <a:rPr lang="en-US"/>
              <a:t>x</a:t>
            </a:r>
            <a:r>
              <a:rPr lang="en-US" b="1"/>
              <a:t> 	</a:t>
            </a:r>
            <a:r>
              <a:rPr lang="en-CA"/>
              <a:t>0.00871135  </a:t>
            </a:r>
            <a:r>
              <a:rPr lang="en-CA" sz="1800">
                <a:effectLst/>
                <a:latin typeface="Calibri" panose="020F0502020204030204" pitchFamily="34" charset="0"/>
                <a:ea typeface="Calibri" panose="020F0502020204030204" pitchFamily="34" charset="0"/>
              </a:rPr>
              <a:t>    </a:t>
            </a:r>
            <a:r>
              <a:rPr lang="en-US"/>
              <a:t>	$ 2,177.84 </a:t>
            </a:r>
            <a:r>
              <a:rPr lang="en-US" sz="1400" i="1"/>
              <a:t>(+30.52 over 2021)</a:t>
            </a:r>
          </a:p>
          <a:p>
            <a:r>
              <a:rPr lang="en-US" u="sng"/>
              <a:t>Education Tax Rate:	 x	0.00153000  		</a:t>
            </a:r>
            <a:r>
              <a:rPr lang="en-US" b="1" u="sng"/>
              <a:t>$ 382.50 </a:t>
            </a:r>
            <a:r>
              <a:rPr lang="en-US" sz="1400" i="1"/>
              <a:t>(No change)</a:t>
            </a:r>
          </a:p>
          <a:p>
            <a:r>
              <a:rPr lang="en-US"/>
              <a:t>OPP (estimated):		 +   					</a:t>
            </a:r>
            <a:r>
              <a:rPr lang="en-US" b="1"/>
              <a:t>$ 250.40 </a:t>
            </a:r>
            <a:r>
              <a:rPr lang="en-US" sz="1400" i="1"/>
              <a:t>(No change)</a:t>
            </a:r>
          </a:p>
          <a:p>
            <a:r>
              <a:rPr lang="en-US" u="sng"/>
              <a:t>Sewer				 + 					</a:t>
            </a:r>
            <a:r>
              <a:rPr lang="en-US" b="1" u="sng"/>
              <a:t>$ 375.00 </a:t>
            </a:r>
            <a:r>
              <a:rPr lang="en-US" sz="1400" i="1"/>
              <a:t>(No change)</a:t>
            </a:r>
          </a:p>
          <a:p>
            <a:r>
              <a:rPr lang="en-US" b="1"/>
              <a:t>Total Taxes for 2022						$ 3,185.74</a:t>
            </a:r>
          </a:p>
        </p:txBody>
      </p:sp>
    </p:spTree>
    <p:extLst>
      <p:ext uri="{BB962C8B-B14F-4D97-AF65-F5344CB8AC3E}">
        <p14:creationId xmlns:p14="http://schemas.microsoft.com/office/powerpoint/2010/main" val="6853666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A268F-C20E-4D86-8A81-4A869E420595}"/>
              </a:ext>
            </a:extLst>
          </p:cNvPr>
          <p:cNvSpPr>
            <a:spLocks noGrp="1"/>
          </p:cNvSpPr>
          <p:nvPr>
            <p:ph type="title"/>
          </p:nvPr>
        </p:nvSpPr>
        <p:spPr/>
        <p:txBody>
          <a:bodyPr>
            <a:normAutofit/>
          </a:bodyPr>
          <a:lstStyle/>
          <a:p>
            <a:r>
              <a:rPr lang="en-US" sz="3200"/>
              <a:t>Example for Distribution of Taxes </a:t>
            </a:r>
            <a:br>
              <a:rPr lang="en-US" sz="3200"/>
            </a:br>
            <a:r>
              <a:rPr lang="en-US" sz="3200"/>
              <a:t>on a $250,000 Assessment </a:t>
            </a:r>
          </a:p>
        </p:txBody>
      </p:sp>
      <p:sp>
        <p:nvSpPr>
          <p:cNvPr id="3" name="Slide Number Placeholder 2">
            <a:extLst>
              <a:ext uri="{FF2B5EF4-FFF2-40B4-BE49-F238E27FC236}">
                <a16:creationId xmlns:a16="http://schemas.microsoft.com/office/drawing/2014/main" id="{F31A918C-A1A7-4F7F-BB1A-5651747B4003}"/>
              </a:ext>
            </a:extLst>
          </p:cNvPr>
          <p:cNvSpPr>
            <a:spLocks noGrp="1"/>
          </p:cNvSpPr>
          <p:nvPr>
            <p:ph type="sldNum" sz="quarter" idx="12"/>
          </p:nvPr>
        </p:nvSpPr>
        <p:spPr/>
        <p:txBody>
          <a:bodyPr/>
          <a:lstStyle/>
          <a:p>
            <a:fld id="{FAD5A89B-59BD-4EDC-A447-9FF491837F86}" type="slidenum">
              <a:rPr lang="en-US" smtClean="0"/>
              <a:t>31</a:t>
            </a:fld>
            <a:endParaRPr lang="en-US"/>
          </a:p>
        </p:txBody>
      </p:sp>
      <p:graphicFrame>
        <p:nvGraphicFramePr>
          <p:cNvPr id="5" name="Chart 4">
            <a:extLst>
              <a:ext uri="{FF2B5EF4-FFF2-40B4-BE49-F238E27FC236}">
                <a16:creationId xmlns:a16="http://schemas.microsoft.com/office/drawing/2014/main" id="{A31AE26B-3B70-4FAB-9C62-4C3F9B802688}"/>
              </a:ext>
            </a:extLst>
          </p:cNvPr>
          <p:cNvGraphicFramePr>
            <a:graphicFrameLocks/>
          </p:cNvGraphicFramePr>
          <p:nvPr/>
        </p:nvGraphicFramePr>
        <p:xfrm>
          <a:off x="488272" y="1891861"/>
          <a:ext cx="8185211" cy="40642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54EF2645-93FC-4CD8-97AA-06E37C873B0D}"/>
              </a:ext>
            </a:extLst>
          </p:cNvPr>
          <p:cNvGraphicFramePr>
            <a:graphicFrameLocks/>
          </p:cNvGraphicFramePr>
          <p:nvPr/>
        </p:nvGraphicFramePr>
        <p:xfrm>
          <a:off x="470517" y="1891861"/>
          <a:ext cx="8202965" cy="427866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54EF2645-93FC-4CD8-97AA-06E37C873B0D}"/>
              </a:ext>
            </a:extLst>
          </p:cNvPr>
          <p:cNvGraphicFramePr>
            <a:graphicFrameLocks/>
          </p:cNvGraphicFramePr>
          <p:nvPr>
            <p:extLst>
              <p:ext uri="{D42A27DB-BD31-4B8C-83A1-F6EECF244321}">
                <p14:modId xmlns:p14="http://schemas.microsoft.com/office/powerpoint/2010/main" val="3019334130"/>
              </p:ext>
            </p:extLst>
          </p:nvPr>
        </p:nvGraphicFramePr>
        <p:xfrm>
          <a:off x="452763" y="1891861"/>
          <a:ext cx="8202965" cy="418533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3119786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C0209-109B-400B-8D8A-8E350CC9922B}"/>
              </a:ext>
            </a:extLst>
          </p:cNvPr>
          <p:cNvSpPr>
            <a:spLocks noGrp="1"/>
          </p:cNvSpPr>
          <p:nvPr>
            <p:ph type="title"/>
          </p:nvPr>
        </p:nvSpPr>
        <p:spPr/>
        <p:txBody>
          <a:bodyPr>
            <a:normAutofit/>
          </a:bodyPr>
          <a:lstStyle/>
          <a:p>
            <a:r>
              <a:rPr lang="en-US" sz="3200"/>
              <a:t>History of Taxation </a:t>
            </a:r>
            <a:br>
              <a:rPr lang="en-US" sz="3200"/>
            </a:br>
            <a:r>
              <a:rPr lang="en-US" sz="3200"/>
              <a:t>on a $250,000 Assessment</a:t>
            </a:r>
          </a:p>
        </p:txBody>
      </p:sp>
      <p:sp>
        <p:nvSpPr>
          <p:cNvPr id="4" name="Slide Number Placeholder 3">
            <a:extLst>
              <a:ext uri="{FF2B5EF4-FFF2-40B4-BE49-F238E27FC236}">
                <a16:creationId xmlns:a16="http://schemas.microsoft.com/office/drawing/2014/main" id="{E74722C3-E99D-4104-85E4-031788924E17}"/>
              </a:ext>
            </a:extLst>
          </p:cNvPr>
          <p:cNvSpPr>
            <a:spLocks noGrp="1"/>
          </p:cNvSpPr>
          <p:nvPr>
            <p:ph type="sldNum" sz="quarter" idx="12"/>
          </p:nvPr>
        </p:nvSpPr>
        <p:spPr/>
        <p:txBody>
          <a:bodyPr/>
          <a:lstStyle/>
          <a:p>
            <a:fld id="{FAD5A89B-59BD-4EDC-A447-9FF491837F86}" type="slidenum">
              <a:rPr lang="en-US" smtClean="0"/>
              <a:t>32</a:t>
            </a:fld>
            <a:endParaRPr lang="en-US"/>
          </a:p>
        </p:txBody>
      </p:sp>
      <p:graphicFrame>
        <p:nvGraphicFramePr>
          <p:cNvPr id="6" name="Chart 5">
            <a:extLst>
              <a:ext uri="{FF2B5EF4-FFF2-40B4-BE49-F238E27FC236}">
                <a16:creationId xmlns:a16="http://schemas.microsoft.com/office/drawing/2014/main" id="{6ABB72E4-8112-43F5-B8F5-F287D380F655}"/>
              </a:ext>
            </a:extLst>
          </p:cNvPr>
          <p:cNvGraphicFramePr>
            <a:graphicFrameLocks/>
          </p:cNvGraphicFramePr>
          <p:nvPr>
            <p:extLst>
              <p:ext uri="{D42A27DB-BD31-4B8C-83A1-F6EECF244321}">
                <p14:modId xmlns:p14="http://schemas.microsoft.com/office/powerpoint/2010/main" val="1565537370"/>
              </p:ext>
            </p:extLst>
          </p:nvPr>
        </p:nvGraphicFramePr>
        <p:xfrm>
          <a:off x="405353" y="2162175"/>
          <a:ext cx="8305014" cy="37939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129029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52B15A-0391-45A3-B69A-10CA786C8C22}"/>
              </a:ext>
            </a:extLst>
          </p:cNvPr>
          <p:cNvSpPr/>
          <p:nvPr/>
        </p:nvSpPr>
        <p:spPr>
          <a:xfrm>
            <a:off x="1223551" y="3075057"/>
            <a:ext cx="6696898" cy="707886"/>
          </a:xfrm>
          <a:prstGeom prst="rect">
            <a:avLst/>
          </a:prstGeom>
        </p:spPr>
        <p:txBody>
          <a:bodyPr wrap="none">
            <a:spAutoFit/>
          </a:bodyPr>
          <a:lstStyle/>
          <a:p>
            <a:pPr>
              <a:spcBef>
                <a:spcPct val="0"/>
              </a:spcBef>
            </a:pPr>
            <a:r>
              <a:rPr lang="en-US" sz="4000" cap="all">
                <a:latin typeface="+mj-lt"/>
                <a:ea typeface="+mj-ea"/>
                <a:cs typeface="+mj-cs"/>
              </a:rPr>
              <a:t>Questions and Comments </a:t>
            </a:r>
          </a:p>
        </p:txBody>
      </p:sp>
      <p:sp>
        <p:nvSpPr>
          <p:cNvPr id="3" name="Slide Number Placeholder 2">
            <a:extLst>
              <a:ext uri="{FF2B5EF4-FFF2-40B4-BE49-F238E27FC236}">
                <a16:creationId xmlns:a16="http://schemas.microsoft.com/office/drawing/2014/main" id="{0DF28081-B46B-4DF5-ABE2-C1586D107015}"/>
              </a:ext>
            </a:extLst>
          </p:cNvPr>
          <p:cNvSpPr>
            <a:spLocks noGrp="1"/>
          </p:cNvSpPr>
          <p:nvPr>
            <p:ph type="sldNum" sz="quarter" idx="12"/>
          </p:nvPr>
        </p:nvSpPr>
        <p:spPr/>
        <p:txBody>
          <a:bodyPr/>
          <a:lstStyle/>
          <a:p>
            <a:fld id="{FAD5A89B-59BD-4EDC-A447-9FF491837F86}" type="slidenum">
              <a:rPr lang="en-US" smtClean="0"/>
              <a:t>33</a:t>
            </a:fld>
            <a:endParaRPr lang="en-US"/>
          </a:p>
        </p:txBody>
      </p:sp>
    </p:spTree>
    <p:extLst>
      <p:ext uri="{BB962C8B-B14F-4D97-AF65-F5344CB8AC3E}">
        <p14:creationId xmlns:p14="http://schemas.microsoft.com/office/powerpoint/2010/main" val="1507827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BA687-08B5-4F1C-8AF7-8AFAB7FFF44A}"/>
              </a:ext>
            </a:extLst>
          </p:cNvPr>
          <p:cNvSpPr>
            <a:spLocks noGrp="1"/>
          </p:cNvSpPr>
          <p:nvPr>
            <p:ph type="title"/>
          </p:nvPr>
        </p:nvSpPr>
        <p:spPr/>
        <p:txBody>
          <a:bodyPr/>
          <a:lstStyle/>
          <a:p>
            <a:r>
              <a:rPr lang="en-US" b="0" i="0" u="none" strike="noStrike" cap="all">
                <a:solidFill>
                  <a:srgbClr val="FFFFFF"/>
                </a:solidFill>
                <a:effectLst/>
                <a:latin typeface="Franklin Gothic Medium" panose="020B0603020102020204" pitchFamily="34" charset="0"/>
              </a:rPr>
              <a:t>PLANNING SESSION DISCUSSIONS </a:t>
            </a:r>
            <a:r>
              <a:rPr lang="en-US" b="0" i="0">
                <a:solidFill>
                  <a:srgbClr val="000000"/>
                </a:solidFill>
                <a:effectLst/>
                <a:latin typeface="Franklin Gothic Medium" panose="020B0603020102020204" pitchFamily="34" charset="0"/>
              </a:rPr>
              <a:t>​</a:t>
            </a:r>
            <a:br>
              <a:rPr lang="en-US" b="0" i="0">
                <a:solidFill>
                  <a:srgbClr val="000000"/>
                </a:solidFill>
                <a:effectLst/>
                <a:latin typeface="Franklin Gothic Medium" panose="020B0603020102020204" pitchFamily="34" charset="0"/>
              </a:rPr>
            </a:br>
            <a:r>
              <a:rPr lang="en-US" sz="2000" b="0" i="0" u="none" strike="noStrike" cap="all">
                <a:solidFill>
                  <a:srgbClr val="FFFFFF"/>
                </a:solidFill>
                <a:effectLst/>
                <a:latin typeface="Franklin Gothic Medium" panose="020B0603020102020204" pitchFamily="34" charset="0"/>
              </a:rPr>
              <a:t>DECEMBER 7, 2021 </a:t>
            </a:r>
            <a:endParaRPr lang="en-CA"/>
          </a:p>
        </p:txBody>
      </p:sp>
      <p:sp>
        <p:nvSpPr>
          <p:cNvPr id="5" name="Slide Number Placeholder 4">
            <a:extLst>
              <a:ext uri="{FF2B5EF4-FFF2-40B4-BE49-F238E27FC236}">
                <a16:creationId xmlns:a16="http://schemas.microsoft.com/office/drawing/2014/main" id="{502BD842-7025-4B28-B41C-7A3B117B95F8}"/>
              </a:ext>
            </a:extLst>
          </p:cNvPr>
          <p:cNvSpPr>
            <a:spLocks noGrp="1"/>
          </p:cNvSpPr>
          <p:nvPr>
            <p:ph type="sldNum" sz="quarter" idx="12"/>
          </p:nvPr>
        </p:nvSpPr>
        <p:spPr/>
        <p:txBody>
          <a:bodyPr/>
          <a:lstStyle/>
          <a:p>
            <a:fld id="{FAD5A89B-59BD-4EDC-A447-9FF491837F86}" type="slidenum">
              <a:rPr lang="en-US" smtClean="0"/>
              <a:t>4</a:t>
            </a:fld>
            <a:endParaRPr lang="en-US"/>
          </a:p>
        </p:txBody>
      </p:sp>
      <p:sp>
        <p:nvSpPr>
          <p:cNvPr id="8" name="TextBox 7">
            <a:extLst>
              <a:ext uri="{FF2B5EF4-FFF2-40B4-BE49-F238E27FC236}">
                <a16:creationId xmlns:a16="http://schemas.microsoft.com/office/drawing/2014/main" id="{62A03FA6-04EE-4DE3-BE02-EAAE3764E26C}"/>
              </a:ext>
            </a:extLst>
          </p:cNvPr>
          <p:cNvSpPr txBox="1"/>
          <p:nvPr/>
        </p:nvSpPr>
        <p:spPr>
          <a:xfrm>
            <a:off x="466077" y="1947877"/>
            <a:ext cx="8211845" cy="3785652"/>
          </a:xfrm>
          <a:prstGeom prst="rect">
            <a:avLst/>
          </a:prstGeom>
          <a:noFill/>
        </p:spPr>
        <p:txBody>
          <a:bodyPr wrap="square">
            <a:spAutoFit/>
          </a:bodyPr>
          <a:lstStyle/>
          <a:p>
            <a:r>
              <a:rPr lang="en-CA" sz="1500">
                <a:solidFill>
                  <a:srgbClr val="455F51"/>
                </a:solidFill>
                <a:latin typeface="Franklin Gothic Book" panose="020B0503020102020204" pitchFamily="34" charset="0"/>
              </a:rPr>
              <a:t>The Budget Process starts with a preliminary and planning stage where Council discussed objectives, ongoing and proposed projects, priorities as well as current and upcoming challenges.</a:t>
            </a:r>
          </a:p>
          <a:p>
            <a:endParaRPr lang="en-CA" sz="1500">
              <a:solidFill>
                <a:srgbClr val="455F51"/>
              </a:solidFill>
              <a:latin typeface="Franklin Gothic Book" panose="020B0503020102020204" pitchFamily="34" charset="0"/>
            </a:endParaRPr>
          </a:p>
          <a:p>
            <a:r>
              <a:rPr lang="en-CA" sz="1500">
                <a:solidFill>
                  <a:srgbClr val="455F51"/>
                </a:solidFill>
                <a:latin typeface="Franklin Gothic Book" panose="020B0503020102020204" pitchFamily="34" charset="0"/>
              </a:rPr>
              <a:t>During the Special Meeting (Planning Session) of December 7, 2021, Council was presented with the following current challenges to be addressed in the 2022 Budget:</a:t>
            </a:r>
          </a:p>
          <a:p>
            <a:pPr marL="0" indent="0">
              <a:buNone/>
            </a:pPr>
            <a:endParaRPr lang="en-CA" sz="1500" b="1">
              <a:solidFill>
                <a:srgbClr val="455F51"/>
              </a:solidFill>
              <a:latin typeface="Franklin Gothic Book" panose="020B0503020102020204" pitchFamily="34" charset="0"/>
            </a:endParaRPr>
          </a:p>
          <a:p>
            <a:pPr marL="285750" indent="-285750">
              <a:buFont typeface="Arial" panose="020B0604020202020204" pitchFamily="34" charset="0"/>
              <a:buChar char="•"/>
            </a:pPr>
            <a:r>
              <a:rPr lang="en-CA" sz="1500">
                <a:solidFill>
                  <a:srgbClr val="455F51"/>
                </a:solidFill>
                <a:latin typeface="Franklin Gothic Book" panose="020B0503020102020204" pitchFamily="34" charset="0"/>
              </a:rPr>
              <a:t>Covid-19 pandemic</a:t>
            </a:r>
          </a:p>
          <a:p>
            <a:pPr marL="285750" indent="-285750">
              <a:buFont typeface="Arial" panose="020B0604020202020204" pitchFamily="34" charset="0"/>
              <a:buChar char="•"/>
            </a:pPr>
            <a:r>
              <a:rPr lang="en-CA" sz="1500">
                <a:solidFill>
                  <a:srgbClr val="455F51"/>
                </a:solidFill>
                <a:latin typeface="Franklin Gothic Book" panose="020B0503020102020204" pitchFamily="34" charset="0"/>
              </a:rPr>
              <a:t>Waste Management and Environmental Operations (landfill capacity, curbside recycling)</a:t>
            </a:r>
          </a:p>
          <a:p>
            <a:pPr marL="285750" indent="-285750">
              <a:buFont typeface="Arial" panose="020B0604020202020204" pitchFamily="34" charset="0"/>
              <a:buChar char="•"/>
            </a:pPr>
            <a:r>
              <a:rPr lang="en-CA" sz="1500">
                <a:solidFill>
                  <a:srgbClr val="455F51"/>
                </a:solidFill>
                <a:latin typeface="Franklin Gothic Book" panose="020B0503020102020204" pitchFamily="34" charset="0"/>
              </a:rPr>
              <a:t>Montée </a:t>
            </a:r>
            <a:r>
              <a:rPr lang="en-CA" sz="1500" err="1">
                <a:solidFill>
                  <a:srgbClr val="455F51"/>
                </a:solidFill>
                <a:latin typeface="Franklin Gothic Book" panose="020B0503020102020204" pitchFamily="34" charset="0"/>
              </a:rPr>
              <a:t>Guérin</a:t>
            </a:r>
            <a:r>
              <a:rPr lang="en-CA" sz="1500">
                <a:solidFill>
                  <a:srgbClr val="455F51"/>
                </a:solidFill>
                <a:latin typeface="Franklin Gothic Book" panose="020B0503020102020204" pitchFamily="34" charset="0"/>
              </a:rPr>
              <a:t> culvert replacement and road rehabilitation</a:t>
            </a:r>
          </a:p>
          <a:p>
            <a:pPr marL="285750" indent="-285750">
              <a:buFont typeface="Arial" panose="020B0604020202020204" pitchFamily="34" charset="0"/>
              <a:buChar char="•"/>
            </a:pPr>
            <a:r>
              <a:rPr lang="en-CA" sz="1500" err="1">
                <a:solidFill>
                  <a:srgbClr val="455F51"/>
                </a:solidFill>
                <a:latin typeface="Franklin Gothic Book" panose="020B0503020102020204" pitchFamily="34" charset="0"/>
              </a:rPr>
              <a:t>Noëlville</a:t>
            </a:r>
            <a:r>
              <a:rPr lang="en-CA" sz="1500">
                <a:solidFill>
                  <a:srgbClr val="455F51"/>
                </a:solidFill>
                <a:latin typeface="Franklin Gothic Book" panose="020B0503020102020204" pitchFamily="34" charset="0"/>
              </a:rPr>
              <a:t> sewer infrastructure project</a:t>
            </a:r>
          </a:p>
          <a:p>
            <a:pPr marL="285750" indent="-285750">
              <a:buFont typeface="Arial" panose="020B0604020202020204" pitchFamily="34" charset="0"/>
              <a:buChar char="•"/>
            </a:pPr>
            <a:r>
              <a:rPr lang="en-CA" sz="1500">
                <a:solidFill>
                  <a:srgbClr val="455F51"/>
                </a:solidFill>
                <a:latin typeface="Franklin Gothic Book" panose="020B0503020102020204" pitchFamily="34" charset="0"/>
              </a:rPr>
              <a:t>Municipal complex building roof and façade repairs</a:t>
            </a:r>
          </a:p>
          <a:p>
            <a:pPr marL="285750" indent="-285750">
              <a:buFont typeface="Arial" panose="020B0604020202020204" pitchFamily="34" charset="0"/>
              <a:buChar char="•"/>
            </a:pPr>
            <a:r>
              <a:rPr lang="en-CA" sz="1500">
                <a:solidFill>
                  <a:srgbClr val="455F51"/>
                </a:solidFill>
                <a:latin typeface="Franklin Gothic Book" panose="020B0503020102020204" pitchFamily="34" charset="0"/>
              </a:rPr>
              <a:t>Human Resources (benefit increases, inflation)</a:t>
            </a:r>
          </a:p>
          <a:p>
            <a:pPr marL="285750" indent="-285750">
              <a:buFont typeface="Arial" panose="020B0604020202020204" pitchFamily="34" charset="0"/>
              <a:buChar char="•"/>
            </a:pPr>
            <a:r>
              <a:rPr lang="en-CA" sz="1500">
                <a:solidFill>
                  <a:srgbClr val="455F51"/>
                </a:solidFill>
                <a:latin typeface="Franklin Gothic Book" panose="020B0503020102020204" pitchFamily="34" charset="0"/>
              </a:rPr>
              <a:t>General liability insurance premium increases</a:t>
            </a:r>
          </a:p>
          <a:p>
            <a:pPr marL="285750" indent="-285750">
              <a:buFont typeface="Arial" panose="020B0604020202020204" pitchFamily="34" charset="0"/>
              <a:buChar char="•"/>
            </a:pPr>
            <a:r>
              <a:rPr lang="en-CA" sz="1500">
                <a:solidFill>
                  <a:srgbClr val="455F51"/>
                </a:solidFill>
                <a:latin typeface="Franklin Gothic Book" panose="020B0503020102020204" pitchFamily="34" charset="0"/>
              </a:rPr>
              <a:t>Increase in board levies – PHSD and DSB</a:t>
            </a:r>
          </a:p>
          <a:p>
            <a:pPr marL="285750" indent="-285750">
              <a:buFont typeface="Arial" panose="020B0604020202020204" pitchFamily="34" charset="0"/>
              <a:buChar char="•"/>
            </a:pPr>
            <a:r>
              <a:rPr lang="en-CA" sz="1500">
                <a:solidFill>
                  <a:srgbClr val="455F51"/>
                </a:solidFill>
                <a:latin typeface="Franklin Gothic Book" panose="020B0503020102020204" pitchFamily="34" charset="0"/>
              </a:rPr>
              <a:t>Capital reserves – vehicles and equipment (2 fire trucks, grader, tandem, landfill compactor)</a:t>
            </a:r>
          </a:p>
          <a:p>
            <a:pPr marL="285750" indent="-285750">
              <a:buFont typeface="Arial" panose="020B0604020202020204" pitchFamily="34" charset="0"/>
              <a:buChar char="•"/>
            </a:pPr>
            <a:r>
              <a:rPr lang="en-CA" sz="1500">
                <a:solidFill>
                  <a:srgbClr val="455F51"/>
                </a:solidFill>
                <a:latin typeface="Franklin Gothic Book" panose="020B0503020102020204" pitchFamily="34" charset="0"/>
              </a:rPr>
              <a:t>Inflation – Operating and Capital</a:t>
            </a:r>
            <a:endParaRPr lang="en-CA" sz="1500">
              <a:latin typeface="Franklin Gothic Book" panose="020B0503020102020204" pitchFamily="34" charset="0"/>
            </a:endParaRPr>
          </a:p>
        </p:txBody>
      </p:sp>
    </p:spTree>
    <p:extLst>
      <p:ext uri="{BB962C8B-B14F-4D97-AF65-F5344CB8AC3E}">
        <p14:creationId xmlns:p14="http://schemas.microsoft.com/office/powerpoint/2010/main" val="4055254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90670-8ABD-4584-A764-E29C98970025}"/>
              </a:ext>
            </a:extLst>
          </p:cNvPr>
          <p:cNvSpPr>
            <a:spLocks noGrp="1"/>
          </p:cNvSpPr>
          <p:nvPr>
            <p:ph type="title"/>
          </p:nvPr>
        </p:nvSpPr>
        <p:spPr/>
        <p:txBody>
          <a:bodyPr>
            <a:normAutofit/>
          </a:bodyPr>
          <a:lstStyle/>
          <a:p>
            <a:r>
              <a:rPr lang="en-US" sz="2800"/>
              <a:t>Planning Session Discussions </a:t>
            </a:r>
            <a:br>
              <a:rPr lang="en-US"/>
            </a:br>
            <a:r>
              <a:rPr lang="en-US" sz="2000"/>
              <a:t>December 7, 2021</a:t>
            </a:r>
            <a:endParaRPr lang="en-US" sz="3200"/>
          </a:p>
        </p:txBody>
      </p:sp>
      <p:sp>
        <p:nvSpPr>
          <p:cNvPr id="4" name="Slide Number Placeholder 3">
            <a:extLst>
              <a:ext uri="{FF2B5EF4-FFF2-40B4-BE49-F238E27FC236}">
                <a16:creationId xmlns:a16="http://schemas.microsoft.com/office/drawing/2014/main" id="{B4B36A26-4C05-4CB1-812B-CBE77E991AF2}"/>
              </a:ext>
            </a:extLst>
          </p:cNvPr>
          <p:cNvSpPr>
            <a:spLocks noGrp="1"/>
          </p:cNvSpPr>
          <p:nvPr>
            <p:ph type="sldNum" sz="quarter" idx="12"/>
          </p:nvPr>
        </p:nvSpPr>
        <p:spPr/>
        <p:txBody>
          <a:bodyPr/>
          <a:lstStyle/>
          <a:p>
            <a:fld id="{FAD5A89B-59BD-4EDC-A447-9FF491837F86}" type="slidenum">
              <a:rPr lang="en-US" smtClean="0"/>
              <a:t>5</a:t>
            </a:fld>
            <a:endParaRPr lang="en-US"/>
          </a:p>
        </p:txBody>
      </p:sp>
      <p:sp>
        <p:nvSpPr>
          <p:cNvPr id="7" name="Content Placeholder 2">
            <a:extLst>
              <a:ext uri="{FF2B5EF4-FFF2-40B4-BE49-F238E27FC236}">
                <a16:creationId xmlns:a16="http://schemas.microsoft.com/office/drawing/2014/main" id="{17DC0EF6-B06E-4846-9275-1A8DF4CA4B4D}"/>
              </a:ext>
            </a:extLst>
          </p:cNvPr>
          <p:cNvSpPr>
            <a:spLocks noGrp="1"/>
          </p:cNvSpPr>
          <p:nvPr>
            <p:ph idx="1"/>
          </p:nvPr>
        </p:nvSpPr>
        <p:spPr>
          <a:xfrm>
            <a:off x="466077" y="1905000"/>
            <a:ext cx="8211845" cy="4147008"/>
          </a:xfrm>
        </p:spPr>
        <p:txBody>
          <a:bodyPr>
            <a:noAutofit/>
          </a:bodyPr>
          <a:lstStyle/>
          <a:p>
            <a:pPr marL="0" indent="0" rtl="0" fontAlgn="base">
              <a:spcBef>
                <a:spcPts val="0"/>
              </a:spcBef>
              <a:buNone/>
            </a:pPr>
            <a:r>
              <a:rPr lang="en-CA" sz="1500" i="0" u="none" strike="noStrike">
                <a:solidFill>
                  <a:srgbClr val="455F51"/>
                </a:solidFill>
                <a:effectLst/>
                <a:latin typeface="Franklin Gothic Book" panose="020B0503020102020204" pitchFamily="34" charset="0"/>
              </a:rPr>
              <a:t>Council would like to see the following ongoing projects completed: </a:t>
            </a:r>
            <a:r>
              <a:rPr lang="en-CA" sz="1500" i="0">
                <a:solidFill>
                  <a:srgbClr val="000000"/>
                </a:solidFill>
                <a:effectLst/>
                <a:latin typeface="Franklin Gothic Book" panose="020B0503020102020204" pitchFamily="34" charset="0"/>
              </a:rPr>
              <a:t>​</a:t>
            </a:r>
          </a:p>
          <a:p>
            <a:pPr marL="575945" lvl="1" indent="-305435" fontAlgn="base">
              <a:spcBef>
                <a:spcPts val="0"/>
              </a:spcBef>
              <a:buFont typeface="Arial" panose="020B0604020202020204" pitchFamily="34" charset="0"/>
              <a:buChar char="•"/>
            </a:pPr>
            <a:r>
              <a:rPr lang="en-CA" sz="1500" i="0" u="none" strike="noStrike">
                <a:solidFill>
                  <a:srgbClr val="455F51"/>
                </a:solidFill>
                <a:effectLst/>
                <a:latin typeface="Franklin Gothic Book" panose="020B0503020102020204" pitchFamily="34" charset="0"/>
              </a:rPr>
              <a:t>Beautification </a:t>
            </a:r>
            <a:r>
              <a:rPr lang="en-CA" sz="1500">
                <a:solidFill>
                  <a:srgbClr val="455F51"/>
                </a:solidFill>
                <a:latin typeface="Franklin Gothic Book" panose="020B0503020102020204" pitchFamily="34" charset="0"/>
              </a:rPr>
              <a:t>p</a:t>
            </a:r>
            <a:r>
              <a:rPr lang="en-CA" sz="1500" i="0" u="none" strike="noStrike">
                <a:solidFill>
                  <a:srgbClr val="455F51"/>
                </a:solidFill>
                <a:effectLst/>
                <a:latin typeface="Franklin Gothic Book" panose="020B0503020102020204" pitchFamily="34" charset="0"/>
              </a:rPr>
              <a:t>roject </a:t>
            </a:r>
            <a:r>
              <a:rPr lang="en-CA" sz="1500" i="0">
                <a:solidFill>
                  <a:srgbClr val="000000"/>
                </a:solidFill>
                <a:effectLst/>
                <a:latin typeface="Franklin Gothic Book" panose="020B0503020102020204" pitchFamily="34" charset="0"/>
              </a:rPr>
              <a:t>​</a:t>
            </a:r>
            <a:endParaRPr lang="en-US" sz="1500">
              <a:solidFill>
                <a:srgbClr val="455F51"/>
              </a:solidFill>
              <a:latin typeface="Franklin Gothic Book" panose="020B0503020102020204" pitchFamily="34" charset="0"/>
            </a:endParaRPr>
          </a:p>
          <a:p>
            <a:pPr marL="575945" lvl="1" indent="-305435" fontAlgn="base">
              <a:spcBef>
                <a:spcPts val="0"/>
              </a:spcBef>
              <a:buFont typeface="Arial" panose="020B0604020202020204" pitchFamily="34" charset="0"/>
              <a:buChar char="•"/>
            </a:pPr>
            <a:r>
              <a:rPr lang="en-CA" sz="1500" i="0" u="none" strike="noStrike">
                <a:solidFill>
                  <a:srgbClr val="455F51"/>
                </a:solidFill>
                <a:effectLst/>
                <a:latin typeface="Franklin Gothic Book" panose="020B0503020102020204" pitchFamily="34" charset="0"/>
              </a:rPr>
              <a:t>Montée </a:t>
            </a:r>
            <a:r>
              <a:rPr lang="en-CA" sz="1500" i="0" u="none" strike="noStrike" err="1">
                <a:solidFill>
                  <a:srgbClr val="455F51"/>
                </a:solidFill>
                <a:effectLst/>
                <a:latin typeface="Franklin Gothic Book" panose="020B0503020102020204" pitchFamily="34" charset="0"/>
              </a:rPr>
              <a:t>Guérin</a:t>
            </a:r>
            <a:r>
              <a:rPr lang="en-CA" sz="1500" i="0" u="none" strike="noStrike">
                <a:solidFill>
                  <a:srgbClr val="455F51"/>
                </a:solidFill>
                <a:effectLst/>
                <a:latin typeface="Franklin Gothic Book" panose="020B0503020102020204" pitchFamily="34" charset="0"/>
              </a:rPr>
              <a:t> </a:t>
            </a:r>
            <a:r>
              <a:rPr lang="en-CA" sz="1500">
                <a:solidFill>
                  <a:srgbClr val="455F51"/>
                </a:solidFill>
                <a:latin typeface="Franklin Gothic Book" panose="020B0503020102020204" pitchFamily="34" charset="0"/>
              </a:rPr>
              <a:t>c</a:t>
            </a:r>
            <a:r>
              <a:rPr lang="en-CA" sz="1500" i="0" u="none" strike="noStrike">
                <a:solidFill>
                  <a:srgbClr val="455F51"/>
                </a:solidFill>
                <a:effectLst/>
                <a:latin typeface="Franklin Gothic Book" panose="020B0503020102020204" pitchFamily="34" charset="0"/>
              </a:rPr>
              <a:t>ulvert </a:t>
            </a:r>
            <a:r>
              <a:rPr lang="en-US" sz="1500" i="0">
                <a:solidFill>
                  <a:srgbClr val="000000"/>
                </a:solidFill>
                <a:effectLst/>
                <a:latin typeface="Franklin Gothic Book" panose="020B0503020102020204" pitchFamily="34" charset="0"/>
              </a:rPr>
              <a:t>​</a:t>
            </a:r>
            <a:endParaRPr lang="en-US" sz="1500" i="0">
              <a:solidFill>
                <a:srgbClr val="000000"/>
              </a:solidFill>
              <a:effectLst/>
              <a:latin typeface="Franklin Gothic Book" panose="020B0503020102020204" pitchFamily="34" charset="0"/>
              <a:cs typeface="Arial" panose="020B0604020202020204" pitchFamily="34" charset="0"/>
            </a:endParaRPr>
          </a:p>
          <a:p>
            <a:pPr marL="575945" lvl="1" indent="-305435" fontAlgn="base">
              <a:spcBef>
                <a:spcPts val="0"/>
              </a:spcBef>
              <a:buFont typeface="Arial" panose="020B0604020202020204" pitchFamily="34" charset="0"/>
              <a:buChar char="•"/>
            </a:pPr>
            <a:r>
              <a:rPr lang="en-CA" sz="1500" i="0" u="none" strike="noStrike">
                <a:solidFill>
                  <a:srgbClr val="455F51"/>
                </a:solidFill>
                <a:effectLst/>
                <a:latin typeface="Franklin Gothic Book" panose="020B0503020102020204" pitchFamily="34" charset="0"/>
              </a:rPr>
              <a:t>Joe Chartrand park (outdoor sound and playground equipment)</a:t>
            </a:r>
            <a:r>
              <a:rPr lang="en-CA" sz="1500" i="0">
                <a:solidFill>
                  <a:srgbClr val="000000"/>
                </a:solidFill>
                <a:effectLst/>
                <a:latin typeface="Franklin Gothic Book" panose="020B0503020102020204" pitchFamily="34" charset="0"/>
              </a:rPr>
              <a:t>​</a:t>
            </a:r>
            <a:endParaRPr lang="en-CA" sz="1500" i="0">
              <a:solidFill>
                <a:srgbClr val="000000"/>
              </a:solidFill>
              <a:effectLst/>
              <a:latin typeface="Franklin Gothic Book" panose="020B0503020102020204" pitchFamily="34" charset="0"/>
              <a:cs typeface="Arial" panose="020B0604020202020204" pitchFamily="34" charset="0"/>
            </a:endParaRPr>
          </a:p>
          <a:p>
            <a:pPr marL="0" indent="0" algn="l" rtl="0" fontAlgn="base">
              <a:spcBef>
                <a:spcPts val="0"/>
              </a:spcBef>
              <a:buNone/>
            </a:pPr>
            <a:r>
              <a:rPr lang="en-CA" sz="1500" i="0" u="sng">
                <a:solidFill>
                  <a:srgbClr val="455F51"/>
                </a:solidFill>
                <a:effectLst/>
                <a:latin typeface="Franklin Gothic Book" panose="020B0503020102020204" pitchFamily="34" charset="0"/>
              </a:rPr>
              <a:t>Council Requested Projects in 2022:</a:t>
            </a:r>
            <a:r>
              <a:rPr lang="en-US" sz="1500" i="0">
                <a:solidFill>
                  <a:srgbClr val="000000"/>
                </a:solidFill>
                <a:effectLst/>
                <a:latin typeface="Franklin Gothic Book" panose="020B0503020102020204" pitchFamily="34" charset="0"/>
              </a:rPr>
              <a:t>​</a:t>
            </a:r>
          </a:p>
          <a:p>
            <a:pPr marL="305435" indent="-305435" algn="l" rtl="0" fontAlgn="base">
              <a:spcBef>
                <a:spcPts val="0"/>
              </a:spcBef>
              <a:buFont typeface="Arial" panose="020B0604020202020204" pitchFamily="34" charset="0"/>
              <a:buChar char="•"/>
            </a:pPr>
            <a:r>
              <a:rPr lang="en-CA" sz="1500">
                <a:solidFill>
                  <a:srgbClr val="455F51"/>
                </a:solidFill>
                <a:latin typeface="Franklin Gothic Book" panose="020B0503020102020204" pitchFamily="34" charset="0"/>
              </a:rPr>
              <a:t>Maintenance for parks in Alban and </a:t>
            </a:r>
            <a:r>
              <a:rPr lang="en-CA" sz="1500" err="1">
                <a:solidFill>
                  <a:srgbClr val="455F51"/>
                </a:solidFill>
                <a:latin typeface="Franklin Gothic Book" panose="020B0503020102020204" pitchFamily="34" charset="0"/>
              </a:rPr>
              <a:t>Noëlville</a:t>
            </a:r>
            <a:r>
              <a:rPr lang="en-CA" sz="1500">
                <a:solidFill>
                  <a:srgbClr val="455F51"/>
                </a:solidFill>
                <a:latin typeface="Franklin Gothic Book" panose="020B0503020102020204" pitchFamily="34" charset="0"/>
              </a:rPr>
              <a:t> (painting, maintenance of benches)</a:t>
            </a:r>
          </a:p>
          <a:p>
            <a:pPr marL="305435" indent="-305435" algn="l" rtl="0" fontAlgn="base">
              <a:spcBef>
                <a:spcPts val="0"/>
              </a:spcBef>
              <a:buFont typeface="Arial" panose="020B0604020202020204" pitchFamily="34" charset="0"/>
              <a:buChar char="•"/>
            </a:pPr>
            <a:r>
              <a:rPr lang="en-CA" sz="1500" i="0">
                <a:solidFill>
                  <a:srgbClr val="455F51"/>
                </a:solidFill>
                <a:effectLst/>
                <a:latin typeface="Franklin Gothic Book" panose="020B0503020102020204" pitchFamily="34" charset="0"/>
              </a:rPr>
              <a:t>Additional playground equipment for Joe Chartrand Park</a:t>
            </a:r>
          </a:p>
          <a:p>
            <a:pPr marL="305435" indent="-305435" algn="l" rtl="0" fontAlgn="base">
              <a:spcBef>
                <a:spcPts val="0"/>
              </a:spcBef>
              <a:buFont typeface="Arial" panose="020B0604020202020204" pitchFamily="34" charset="0"/>
              <a:buChar char="•"/>
            </a:pPr>
            <a:r>
              <a:rPr lang="en-CA" sz="1500" i="0">
                <a:solidFill>
                  <a:srgbClr val="455F51"/>
                </a:solidFill>
                <a:effectLst/>
                <a:latin typeface="Franklin Gothic Book" panose="020B0503020102020204" pitchFamily="34" charset="0"/>
              </a:rPr>
              <a:t>Decorative </a:t>
            </a:r>
            <a:r>
              <a:rPr lang="en-CA" sz="1500">
                <a:solidFill>
                  <a:srgbClr val="455F51"/>
                </a:solidFill>
                <a:latin typeface="Franklin Gothic Book" panose="020B0503020102020204" pitchFamily="34" charset="0"/>
              </a:rPr>
              <a:t>welcome signs – municipal boundaries Hwy 535 and Hwy 64</a:t>
            </a:r>
            <a:endParaRPr lang="en-CA" sz="1500" i="0">
              <a:solidFill>
                <a:srgbClr val="455F51"/>
              </a:solidFill>
              <a:effectLst/>
              <a:latin typeface="Franklin Gothic Book" panose="020B0503020102020204" pitchFamily="34" charset="0"/>
            </a:endParaRPr>
          </a:p>
          <a:p>
            <a:pPr marL="305435" indent="-305435" algn="l" rtl="0" fontAlgn="base">
              <a:spcBef>
                <a:spcPts val="0"/>
              </a:spcBef>
              <a:buFont typeface="Arial" panose="020B0604020202020204" pitchFamily="34" charset="0"/>
              <a:buChar char="•"/>
            </a:pPr>
            <a:r>
              <a:rPr lang="en-CA" sz="1500">
                <a:solidFill>
                  <a:srgbClr val="455F51"/>
                </a:solidFill>
                <a:latin typeface="Franklin Gothic Book" panose="020B0503020102020204" pitchFamily="34" charset="0"/>
              </a:rPr>
              <a:t>Murals</a:t>
            </a:r>
          </a:p>
          <a:p>
            <a:pPr marL="305435" indent="-305435" algn="l" rtl="0" fontAlgn="base">
              <a:spcBef>
                <a:spcPts val="0"/>
              </a:spcBef>
              <a:buFont typeface="Arial" panose="020B0604020202020204" pitchFamily="34" charset="0"/>
              <a:buChar char="•"/>
            </a:pPr>
            <a:r>
              <a:rPr lang="en-CA" sz="1500" i="0">
                <a:solidFill>
                  <a:srgbClr val="455F51"/>
                </a:solidFill>
                <a:effectLst/>
                <a:latin typeface="Franklin Gothic Book" panose="020B0503020102020204" pitchFamily="34" charset="0"/>
              </a:rPr>
              <a:t>Donation</a:t>
            </a:r>
            <a:r>
              <a:rPr lang="en-CA" sz="1500">
                <a:solidFill>
                  <a:srgbClr val="455F51"/>
                </a:solidFill>
                <a:latin typeface="Franklin Gothic Book" panose="020B0503020102020204" pitchFamily="34" charset="0"/>
              </a:rPr>
              <a:t> budget</a:t>
            </a:r>
          </a:p>
          <a:p>
            <a:pPr marL="305435" indent="-305435" algn="l" rtl="0" fontAlgn="base">
              <a:spcBef>
                <a:spcPts val="0"/>
              </a:spcBef>
              <a:buFont typeface="Arial" panose="020B0604020202020204" pitchFamily="34" charset="0"/>
              <a:buChar char="•"/>
            </a:pPr>
            <a:endParaRPr lang="en-CA" sz="1500">
              <a:solidFill>
                <a:srgbClr val="455F51"/>
              </a:solidFill>
              <a:latin typeface="Franklin Gothic Book" panose="020B0503020102020204" pitchFamily="34" charset="0"/>
            </a:endParaRPr>
          </a:p>
          <a:p>
            <a:pPr marL="0" indent="0" algn="l" rtl="0" fontAlgn="base">
              <a:spcBef>
                <a:spcPts val="0"/>
              </a:spcBef>
              <a:buNone/>
            </a:pPr>
            <a:r>
              <a:rPr lang="en-CA" sz="1500">
                <a:solidFill>
                  <a:srgbClr val="455F51"/>
                </a:solidFill>
                <a:latin typeface="Franklin Gothic Book" panose="020B0503020102020204" pitchFamily="34" charset="0"/>
              </a:rPr>
              <a:t>Based on the information presented, C</a:t>
            </a:r>
            <a:r>
              <a:rPr lang="en-CA" sz="1500" i="0" u="none" strike="noStrike">
                <a:solidFill>
                  <a:srgbClr val="455F51"/>
                </a:solidFill>
                <a:effectLst/>
                <a:latin typeface="Franklin Gothic Book" panose="020B0503020102020204" pitchFamily="34" charset="0"/>
              </a:rPr>
              <a:t>ouncil generally agreed that an acceptable tax levy increase for the 2022 Budget would be in the range of 2%.  This gave direction to staff to further the deliberation process.</a:t>
            </a:r>
            <a:endParaRPr lang="en-CA" sz="1500" i="0">
              <a:solidFill>
                <a:srgbClr val="000000"/>
              </a:solidFill>
              <a:effectLst/>
              <a:latin typeface="Franklin Gothic Book" panose="020B0503020102020204" pitchFamily="34" charset="0"/>
              <a:cs typeface="Arial" panose="020B0604020202020204" pitchFamily="34" charset="0"/>
            </a:endParaRPr>
          </a:p>
        </p:txBody>
      </p:sp>
    </p:spTree>
    <p:extLst>
      <p:ext uri="{BB962C8B-B14F-4D97-AF65-F5344CB8AC3E}">
        <p14:creationId xmlns:p14="http://schemas.microsoft.com/office/powerpoint/2010/main" val="3608977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CF99CE-A16B-46D6-826E-7971857A5D51}"/>
              </a:ext>
            </a:extLst>
          </p:cNvPr>
          <p:cNvSpPr>
            <a:spLocks noGrp="1"/>
          </p:cNvSpPr>
          <p:nvPr>
            <p:ph type="sldNum" sz="quarter" idx="12"/>
          </p:nvPr>
        </p:nvSpPr>
        <p:spPr/>
        <p:txBody>
          <a:bodyPr/>
          <a:lstStyle/>
          <a:p>
            <a:fld id="{FAD5A89B-59BD-4EDC-A447-9FF491837F86}" type="slidenum">
              <a:rPr lang="en-US" smtClean="0"/>
              <a:t>6</a:t>
            </a:fld>
            <a:endParaRPr lang="en-US"/>
          </a:p>
        </p:txBody>
      </p:sp>
      <p:sp>
        <p:nvSpPr>
          <p:cNvPr id="4" name="TextBox 3">
            <a:extLst>
              <a:ext uri="{FF2B5EF4-FFF2-40B4-BE49-F238E27FC236}">
                <a16:creationId xmlns:a16="http://schemas.microsoft.com/office/drawing/2014/main" id="{46D3FF10-AA8A-4FAE-AD43-C142F8B5A332}"/>
              </a:ext>
            </a:extLst>
          </p:cNvPr>
          <p:cNvSpPr txBox="1"/>
          <p:nvPr/>
        </p:nvSpPr>
        <p:spPr>
          <a:xfrm>
            <a:off x="2900611" y="556393"/>
            <a:ext cx="3331938" cy="461665"/>
          </a:xfrm>
          <a:prstGeom prst="rect">
            <a:avLst/>
          </a:prstGeom>
          <a:noFill/>
        </p:spPr>
        <p:txBody>
          <a:bodyPr wrap="none" rtlCol="0">
            <a:spAutoFit/>
          </a:bodyPr>
          <a:lstStyle/>
          <a:p>
            <a:r>
              <a:rPr lang="en-CA" sz="2400" b="1"/>
              <a:t>2021 Unaudited Actuals</a:t>
            </a:r>
          </a:p>
        </p:txBody>
      </p:sp>
      <p:graphicFrame>
        <p:nvGraphicFramePr>
          <p:cNvPr id="6" name="Table 5">
            <a:extLst>
              <a:ext uri="{FF2B5EF4-FFF2-40B4-BE49-F238E27FC236}">
                <a16:creationId xmlns:a16="http://schemas.microsoft.com/office/drawing/2014/main" id="{2E253177-7447-4B55-97CB-3950632769DF}"/>
              </a:ext>
            </a:extLst>
          </p:cNvPr>
          <p:cNvGraphicFramePr>
            <a:graphicFrameLocks noGrp="1"/>
          </p:cNvGraphicFramePr>
          <p:nvPr>
            <p:extLst>
              <p:ext uri="{D42A27DB-BD31-4B8C-83A1-F6EECF244321}">
                <p14:modId xmlns:p14="http://schemas.microsoft.com/office/powerpoint/2010/main" val="73634997"/>
              </p:ext>
            </p:extLst>
          </p:nvPr>
        </p:nvGraphicFramePr>
        <p:xfrm>
          <a:off x="505189" y="955914"/>
          <a:ext cx="7990741" cy="5116752"/>
        </p:xfrm>
        <a:graphic>
          <a:graphicData uri="http://schemas.openxmlformats.org/drawingml/2006/table">
            <a:tbl>
              <a:tblPr/>
              <a:tblGrid>
                <a:gridCol w="4596866">
                  <a:extLst>
                    <a:ext uri="{9D8B030D-6E8A-4147-A177-3AD203B41FA5}">
                      <a16:colId xmlns:a16="http://schemas.microsoft.com/office/drawing/2014/main" val="1382359189"/>
                    </a:ext>
                  </a:extLst>
                </a:gridCol>
                <a:gridCol w="1101439">
                  <a:extLst>
                    <a:ext uri="{9D8B030D-6E8A-4147-A177-3AD203B41FA5}">
                      <a16:colId xmlns:a16="http://schemas.microsoft.com/office/drawing/2014/main" val="772312467"/>
                    </a:ext>
                  </a:extLst>
                </a:gridCol>
                <a:gridCol w="1273296">
                  <a:extLst>
                    <a:ext uri="{9D8B030D-6E8A-4147-A177-3AD203B41FA5}">
                      <a16:colId xmlns:a16="http://schemas.microsoft.com/office/drawing/2014/main" val="2009648941"/>
                    </a:ext>
                  </a:extLst>
                </a:gridCol>
                <a:gridCol w="1019140">
                  <a:extLst>
                    <a:ext uri="{9D8B030D-6E8A-4147-A177-3AD203B41FA5}">
                      <a16:colId xmlns:a16="http://schemas.microsoft.com/office/drawing/2014/main" val="730364000"/>
                    </a:ext>
                  </a:extLst>
                </a:gridCol>
              </a:tblGrid>
              <a:tr h="180015">
                <a:tc>
                  <a:txBody>
                    <a:bodyPr/>
                    <a:lstStyle/>
                    <a:p>
                      <a:pPr algn="l" fontAlgn="t"/>
                      <a:endParaRPr lang="en-CA" sz="1200" b="0" i="0" u="none" strike="noStrike">
                        <a:solidFill>
                          <a:srgbClr val="000000"/>
                        </a:solidFill>
                        <a:effectLst/>
                        <a:latin typeface="Arial"/>
                      </a:endParaRPr>
                    </a:p>
                  </a:txBody>
                  <a:tcPr marL="3648" marR="3648" marT="3648"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ctr"/>
                      <a:r>
                        <a:rPr lang="en-CA" sz="1200" b="1" i="0" u="none" strike="noStrike">
                          <a:solidFill>
                            <a:srgbClr val="000000"/>
                          </a:solidFill>
                          <a:effectLst/>
                          <a:latin typeface="Arial"/>
                        </a:rPr>
                        <a:t>Actuals 2021 </a:t>
                      </a:r>
                      <a:endParaRPr lang="en-CA" sz="1200" b="1" i="0" u="none" strike="noStrike">
                        <a:solidFill>
                          <a:srgbClr val="000000"/>
                        </a:solidFill>
                        <a:effectLst/>
                        <a:latin typeface="Arial" panose="020B0604020202020204" pitchFamily="34" charset="0"/>
                      </a:endParaRPr>
                    </a:p>
                  </a:txBody>
                  <a:tcPr marL="3648" marR="3648" marT="364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CA" sz="1200" b="1" i="0" u="none" strike="noStrike">
                          <a:solidFill>
                            <a:srgbClr val="000000"/>
                          </a:solidFill>
                          <a:effectLst/>
                          <a:latin typeface="Arial"/>
                        </a:rPr>
                        <a:t>Budget 2021</a:t>
                      </a:r>
                    </a:p>
                  </a:txBody>
                  <a:tcPr marL="3648" marR="3648" marT="364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CA" sz="1200" b="1" i="0" u="none" strike="noStrike">
                          <a:solidFill>
                            <a:srgbClr val="000000"/>
                          </a:solidFill>
                          <a:effectLst/>
                          <a:latin typeface="Arial"/>
                        </a:rPr>
                        <a:t>Variance</a:t>
                      </a:r>
                    </a:p>
                  </a:txBody>
                  <a:tcPr marL="3648" marR="3648" marT="3648"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76264110"/>
                  </a:ext>
                </a:extLst>
              </a:tr>
              <a:tr h="180015">
                <a:tc>
                  <a:txBody>
                    <a:bodyPr/>
                    <a:lstStyle/>
                    <a:p>
                      <a:pPr algn="l" fontAlgn="t"/>
                      <a:r>
                        <a:rPr lang="en-CA" sz="1200" b="1" i="0" u="none" strike="noStrike">
                          <a:solidFill>
                            <a:srgbClr val="000000"/>
                          </a:solidFill>
                          <a:effectLst/>
                          <a:latin typeface="Arial"/>
                        </a:rPr>
                        <a:t>Total Revenues</a:t>
                      </a: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t"/>
                      <a:r>
                        <a:rPr lang="en-CA" sz="1200" b="0" i="0" u="none" strike="noStrike">
                          <a:solidFill>
                            <a:srgbClr val="000000"/>
                          </a:solidFill>
                          <a:effectLst/>
                          <a:latin typeface="Arial"/>
                        </a:rPr>
                        <a:t>9,708,998</a:t>
                      </a:r>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t"/>
                      <a:r>
                        <a:rPr lang="en-CA" sz="1200" b="0" i="0" u="none" strike="noStrike">
                          <a:solidFill>
                            <a:srgbClr val="000000"/>
                          </a:solidFill>
                          <a:effectLst/>
                          <a:latin typeface="Arial"/>
                        </a:rPr>
                        <a:t>9,197,176</a:t>
                      </a: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t"/>
                      <a:r>
                        <a:rPr lang="en-CA" sz="1200" b="0" i="0" u="none" strike="noStrike">
                          <a:solidFill>
                            <a:srgbClr val="000000"/>
                          </a:solidFill>
                          <a:effectLst/>
                          <a:latin typeface="Arial"/>
                        </a:rPr>
                        <a:t>511,822</a:t>
                      </a: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469971507"/>
                  </a:ext>
                </a:extLst>
              </a:tr>
              <a:tr h="180015">
                <a:tc>
                  <a:txBody>
                    <a:bodyPr/>
                    <a:lstStyle/>
                    <a:p>
                      <a:pPr algn="l" fontAlgn="t"/>
                      <a:r>
                        <a:rPr lang="en-CA" sz="1200" b="1" i="0" u="none" strike="noStrike">
                          <a:solidFill>
                            <a:srgbClr val="000000"/>
                          </a:solidFill>
                          <a:effectLst/>
                          <a:latin typeface="Arial"/>
                        </a:rPr>
                        <a:t>Total Expenses </a:t>
                      </a:r>
                      <a:endParaRPr lang="en-CA" sz="1200" b="1" i="0" u="none" strike="noStrike">
                        <a:solidFill>
                          <a:srgbClr val="000000"/>
                        </a:solidFill>
                        <a:effectLst/>
                        <a:latin typeface="Arial" panose="020B0604020202020204" pitchFamily="34" charset="0"/>
                      </a:endParaRPr>
                    </a:p>
                  </a:txBody>
                  <a:tcPr marL="3648" marR="3648" marT="3648"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t"/>
                      <a:r>
                        <a:rPr lang="en-CA" sz="1200" b="0" i="0" u="none" strike="noStrike">
                          <a:solidFill>
                            <a:srgbClr val="000000"/>
                          </a:solidFill>
                          <a:effectLst/>
                          <a:latin typeface="Arial"/>
                        </a:rPr>
                        <a:t>8,745,733</a:t>
                      </a:r>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t"/>
                      <a:r>
                        <a:rPr lang="en-CA" sz="1200" b="0" i="0" u="none" strike="noStrike">
                          <a:solidFill>
                            <a:srgbClr val="000000"/>
                          </a:solidFill>
                          <a:effectLst/>
                          <a:latin typeface="Arial"/>
                        </a:rPr>
                        <a:t>8,840,820</a:t>
                      </a:r>
                    </a:p>
                  </a:txBody>
                  <a:tcPr marL="3648" marR="3648" marT="3648"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t"/>
                      <a:r>
                        <a:rPr lang="en-CA" sz="1200" b="0" i="0" u="none" strike="noStrike">
                          <a:solidFill>
                            <a:srgbClr val="000000"/>
                          </a:solidFill>
                          <a:effectLst/>
                          <a:latin typeface="Arial"/>
                        </a:rPr>
                        <a:t>-95,087</a:t>
                      </a:r>
                    </a:p>
                  </a:txBody>
                  <a:tcPr marL="3648" marR="3648" marT="3648"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4566571"/>
                  </a:ext>
                </a:extLst>
              </a:tr>
              <a:tr h="180015">
                <a:tc>
                  <a:txBody>
                    <a:bodyPr/>
                    <a:lstStyle/>
                    <a:p>
                      <a:pPr algn="l" fontAlgn="t"/>
                      <a:r>
                        <a:rPr lang="en-CA" sz="1200" b="1" i="0" u="none" strike="noStrike">
                          <a:solidFill>
                            <a:srgbClr val="000000"/>
                          </a:solidFill>
                          <a:effectLst/>
                          <a:latin typeface="Arial"/>
                        </a:rPr>
                        <a:t>NET</a:t>
                      </a:r>
                    </a:p>
                  </a:txBody>
                  <a:tcPr marL="3648" marR="3648" marT="3648"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r>
                        <a:rPr lang="en-CA" sz="1200" b="1" i="0" u="none" strike="noStrike">
                          <a:solidFill>
                            <a:srgbClr val="000000"/>
                          </a:solidFill>
                          <a:effectLst/>
                          <a:latin typeface="Arial"/>
                        </a:rPr>
                        <a:t>963,265</a:t>
                      </a:r>
                    </a:p>
                  </a:txBody>
                  <a:tcPr marL="3648" marR="3648" marT="3648"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r>
                        <a:rPr lang="en-CA" sz="1200" b="1" i="0" u="none" strike="noStrike">
                          <a:solidFill>
                            <a:srgbClr val="000000"/>
                          </a:solidFill>
                          <a:effectLst/>
                          <a:latin typeface="Arial"/>
                        </a:rPr>
                        <a:t>356,356</a:t>
                      </a:r>
                    </a:p>
                  </a:txBody>
                  <a:tcPr marL="3648" marR="3648" marT="3648"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r>
                        <a:rPr lang="en-CA" sz="1200" b="1" i="0" u="none" strike="noStrike">
                          <a:solidFill>
                            <a:srgbClr val="000000"/>
                          </a:solidFill>
                          <a:effectLst/>
                          <a:latin typeface="Arial"/>
                        </a:rPr>
                        <a:t>606,909</a:t>
                      </a:r>
                    </a:p>
                  </a:txBody>
                  <a:tcPr marL="3648" marR="3648" marT="3648"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0311741"/>
                  </a:ext>
                </a:extLst>
              </a:tr>
              <a:tr h="180015">
                <a:tc>
                  <a:txBody>
                    <a:bodyPr/>
                    <a:lstStyle/>
                    <a:p>
                      <a:pPr algn="l" fontAlgn="t"/>
                      <a:r>
                        <a:rPr lang="en-US" sz="1200" b="1" i="0" u="none" strike="noStrike">
                          <a:solidFill>
                            <a:srgbClr val="000000"/>
                          </a:solidFill>
                          <a:effectLst/>
                          <a:latin typeface="Arial"/>
                        </a:rPr>
                        <a:t>Adjustments for calculation of tax levy increase:</a:t>
                      </a: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t"/>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t"/>
                      <a:endParaRPr lang="en-CA" sz="1200" b="1" i="0" u="none" strike="noStrike">
                        <a:solidFill>
                          <a:srgbClr val="000000"/>
                        </a:solidFill>
                        <a:effectLst/>
                        <a:latin typeface="Arial" panose="020B0604020202020204" pitchFamily="34" charset="0"/>
                      </a:endParaRP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t"/>
                      <a:endParaRPr lang="en-CA" sz="1200" b="1" i="0" u="none" strike="noStrike">
                        <a:solidFill>
                          <a:srgbClr val="000000"/>
                        </a:solidFill>
                        <a:effectLst/>
                        <a:latin typeface="Arial" panose="020B0604020202020204" pitchFamily="34" charset="0"/>
                      </a:endParaRP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524990049"/>
                  </a:ext>
                </a:extLst>
              </a:tr>
              <a:tr h="180015">
                <a:tc>
                  <a:txBody>
                    <a:bodyPr/>
                    <a:lstStyle/>
                    <a:p>
                      <a:pPr algn="l" fontAlgn="t"/>
                      <a:r>
                        <a:rPr lang="en-CA" sz="1200" b="0" i="0" u="none" strike="noStrike">
                          <a:solidFill>
                            <a:srgbClr val="000000"/>
                          </a:solidFill>
                          <a:effectLst/>
                          <a:latin typeface="Arial"/>
                        </a:rPr>
                        <a:t>Amortization</a:t>
                      </a: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1,102,295</a:t>
                      </a:r>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1,110,085</a:t>
                      </a: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-7,790</a:t>
                      </a:r>
                    </a:p>
                  </a:txBody>
                  <a:tcPr marL="3648" marR="3648" marT="3648" marB="0">
                    <a:lnL>
                      <a:noFill/>
                    </a:lnL>
                    <a:lnR>
                      <a:noFill/>
                    </a:lnR>
                    <a:lnT>
                      <a:noFill/>
                    </a:lnT>
                    <a:lnB>
                      <a:noFill/>
                    </a:lnB>
                  </a:tcPr>
                </a:tc>
                <a:extLst>
                  <a:ext uri="{0D108BD9-81ED-4DB2-BD59-A6C34878D82A}">
                    <a16:rowId xmlns:a16="http://schemas.microsoft.com/office/drawing/2014/main" val="2165351540"/>
                  </a:ext>
                </a:extLst>
              </a:tr>
              <a:tr h="180015">
                <a:tc>
                  <a:txBody>
                    <a:bodyPr/>
                    <a:lstStyle/>
                    <a:p>
                      <a:pPr algn="l" fontAlgn="t"/>
                      <a:r>
                        <a:rPr lang="en-CA" sz="1200" b="0" i="0" u="none" strike="noStrike">
                          <a:solidFill>
                            <a:srgbClr val="000000"/>
                          </a:solidFill>
                          <a:effectLst/>
                          <a:latin typeface="Arial"/>
                        </a:rPr>
                        <a:t>Landfill Post-Closure Costs</a:t>
                      </a: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panose="020B0604020202020204" pitchFamily="34" charset="0"/>
                        </a:rPr>
                        <a:t>33,744</a:t>
                      </a: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40,000</a:t>
                      </a: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-6,256</a:t>
                      </a:r>
                    </a:p>
                  </a:txBody>
                  <a:tcPr marL="3648" marR="3648" marT="3648" marB="0">
                    <a:lnL>
                      <a:noFill/>
                    </a:lnL>
                    <a:lnR>
                      <a:noFill/>
                    </a:lnR>
                    <a:lnT>
                      <a:noFill/>
                    </a:lnT>
                    <a:lnB>
                      <a:noFill/>
                    </a:lnB>
                  </a:tcPr>
                </a:tc>
                <a:extLst>
                  <a:ext uri="{0D108BD9-81ED-4DB2-BD59-A6C34878D82A}">
                    <a16:rowId xmlns:a16="http://schemas.microsoft.com/office/drawing/2014/main" val="3340885052"/>
                  </a:ext>
                </a:extLst>
              </a:tr>
              <a:tr h="180015">
                <a:tc>
                  <a:txBody>
                    <a:bodyPr/>
                    <a:lstStyle/>
                    <a:p>
                      <a:pPr algn="l" fontAlgn="t"/>
                      <a:r>
                        <a:rPr lang="en-CA" sz="1200" b="0" i="0" u="none" strike="noStrike">
                          <a:solidFill>
                            <a:srgbClr val="000000"/>
                          </a:solidFill>
                          <a:effectLst/>
                          <a:latin typeface="Arial"/>
                        </a:rPr>
                        <a:t>Capital Additions</a:t>
                      </a: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-1,127,756</a:t>
                      </a:r>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-1,200,771</a:t>
                      </a: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73,015</a:t>
                      </a:r>
                    </a:p>
                  </a:txBody>
                  <a:tcPr marL="3648" marR="3648" marT="3648" marB="0">
                    <a:lnL>
                      <a:noFill/>
                    </a:lnL>
                    <a:lnR>
                      <a:noFill/>
                    </a:lnR>
                    <a:lnT>
                      <a:noFill/>
                    </a:lnT>
                    <a:lnB>
                      <a:noFill/>
                    </a:lnB>
                  </a:tcPr>
                </a:tc>
                <a:extLst>
                  <a:ext uri="{0D108BD9-81ED-4DB2-BD59-A6C34878D82A}">
                    <a16:rowId xmlns:a16="http://schemas.microsoft.com/office/drawing/2014/main" val="2840758490"/>
                  </a:ext>
                </a:extLst>
              </a:tr>
              <a:tr h="180015">
                <a:tc>
                  <a:txBody>
                    <a:bodyPr/>
                    <a:lstStyle/>
                    <a:p>
                      <a:pPr algn="l" fontAlgn="t"/>
                      <a:r>
                        <a:rPr lang="en-CA" sz="1200" b="0" i="0" u="none" strike="noStrike">
                          <a:solidFill>
                            <a:srgbClr val="000000"/>
                          </a:solidFill>
                          <a:effectLst/>
                          <a:latin typeface="Arial"/>
                        </a:rPr>
                        <a:t>Transfer to Deferred Revenues</a:t>
                      </a:r>
                    </a:p>
                  </a:txBody>
                  <a:tcPr marL="3648" marR="3648" marT="3648"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t"/>
                      <a:r>
                        <a:rPr lang="en-CA" sz="1200" b="0" i="0" u="none" strike="noStrike">
                          <a:solidFill>
                            <a:srgbClr val="000000"/>
                          </a:solidFill>
                          <a:effectLst/>
                          <a:latin typeface="Arial" panose="020B0604020202020204" pitchFamily="34" charset="0"/>
                        </a:rPr>
                        <a:t>-162,322</a:t>
                      </a:r>
                    </a:p>
                  </a:txBody>
                  <a:tcPr marL="3648" marR="3648" marT="3648"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t"/>
                      <a:r>
                        <a:rPr lang="en-CA" sz="1200" b="0" i="0" u="none" strike="noStrike">
                          <a:solidFill>
                            <a:srgbClr val="000000"/>
                          </a:solidFill>
                          <a:effectLst/>
                          <a:latin typeface="Arial"/>
                        </a:rPr>
                        <a:t>-</a:t>
                      </a:r>
                    </a:p>
                  </a:txBody>
                  <a:tcPr marL="3648" marR="3648" marT="3648"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t"/>
                      <a:r>
                        <a:rPr lang="en-CA" sz="1200" b="0" i="0" u="none" strike="noStrike">
                          <a:solidFill>
                            <a:srgbClr val="000000"/>
                          </a:solidFill>
                          <a:effectLst/>
                          <a:latin typeface="Arial"/>
                        </a:rPr>
                        <a:t>-162,322</a:t>
                      </a:r>
                    </a:p>
                  </a:txBody>
                  <a:tcPr marL="3648" marR="3648" marT="3648"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9060124"/>
                  </a:ext>
                </a:extLst>
              </a:tr>
              <a:tr h="180015">
                <a:tc>
                  <a:txBody>
                    <a:bodyPr/>
                    <a:lstStyle/>
                    <a:p>
                      <a:pPr algn="l" fontAlgn="t"/>
                      <a:endParaRPr lang="en-CA" sz="1200" b="0" i="0" u="none" strike="noStrike">
                        <a:ln>
                          <a:noFill/>
                        </a:ln>
                        <a:solidFill>
                          <a:srgbClr val="000000"/>
                        </a:solidFill>
                        <a:effectLst/>
                        <a:latin typeface="Arial" panose="020B0604020202020204" pitchFamily="34" charset="0"/>
                      </a:endParaRPr>
                    </a:p>
                  </a:txBody>
                  <a:tcPr marL="3648" marR="3648" marT="3648"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r>
                        <a:rPr lang="en-CA" sz="1200" b="1" i="0" u="none" strike="noStrike">
                          <a:ln>
                            <a:noFill/>
                          </a:ln>
                          <a:solidFill>
                            <a:srgbClr val="000000"/>
                          </a:solidFill>
                          <a:effectLst/>
                          <a:latin typeface="Arial" panose="020B0604020202020204" pitchFamily="34" charset="0"/>
                        </a:rPr>
                        <a:t>-154,039</a:t>
                      </a:r>
                    </a:p>
                  </a:txBody>
                  <a:tcPr marL="3648" marR="3648" marT="3648"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r>
                        <a:rPr lang="en-CA" sz="1200" b="1" i="0" u="none" strike="noStrike">
                          <a:ln>
                            <a:noFill/>
                          </a:ln>
                          <a:solidFill>
                            <a:srgbClr val="000000"/>
                          </a:solidFill>
                          <a:effectLst/>
                          <a:latin typeface="Arial" panose="020B0604020202020204" pitchFamily="34" charset="0"/>
                        </a:rPr>
                        <a:t>-50,686</a:t>
                      </a:r>
                    </a:p>
                  </a:txBody>
                  <a:tcPr marL="3648" marR="3648" marT="3648"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r>
                        <a:rPr lang="en-CA" sz="1200" b="1" i="0" u="none" strike="noStrike">
                          <a:ln>
                            <a:noFill/>
                          </a:ln>
                          <a:solidFill>
                            <a:srgbClr val="000000"/>
                          </a:solidFill>
                          <a:effectLst/>
                          <a:latin typeface="Arial" panose="020B0604020202020204" pitchFamily="34" charset="0"/>
                        </a:rPr>
                        <a:t>-103,353</a:t>
                      </a:r>
                    </a:p>
                  </a:txBody>
                  <a:tcPr marL="3648" marR="3648" marT="3648"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8178482"/>
                  </a:ext>
                </a:extLst>
              </a:tr>
              <a:tr h="180015">
                <a:tc>
                  <a:txBody>
                    <a:bodyPr/>
                    <a:lstStyle/>
                    <a:p>
                      <a:pPr algn="l" fontAlgn="t"/>
                      <a:r>
                        <a:rPr lang="en-CA" sz="1200" b="1" i="0" u="none" strike="noStrike">
                          <a:solidFill>
                            <a:srgbClr val="000000"/>
                          </a:solidFill>
                          <a:effectLst/>
                          <a:latin typeface="Arial"/>
                        </a:rPr>
                        <a:t>Transfers to Reserves:</a:t>
                      </a: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t"/>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t"/>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t"/>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916126373"/>
                  </a:ext>
                </a:extLst>
              </a:tr>
              <a:tr h="180015">
                <a:tc>
                  <a:txBody>
                    <a:bodyPr/>
                    <a:lstStyle/>
                    <a:p>
                      <a:pPr algn="l" fontAlgn="t"/>
                      <a:r>
                        <a:rPr lang="en-CA" sz="1200" b="0" i="0" u="none" strike="noStrike">
                          <a:solidFill>
                            <a:srgbClr val="000000"/>
                          </a:solidFill>
                          <a:effectLst/>
                          <a:latin typeface="Arial"/>
                        </a:rPr>
                        <a:t>• Operating </a:t>
                      </a:r>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-217,458</a:t>
                      </a:r>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-150,000</a:t>
                      </a: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-67,458</a:t>
                      </a:r>
                    </a:p>
                  </a:txBody>
                  <a:tcPr marL="3648" marR="3648" marT="3648" marB="0">
                    <a:lnL>
                      <a:noFill/>
                    </a:lnL>
                    <a:lnR>
                      <a:noFill/>
                    </a:lnR>
                    <a:lnT>
                      <a:noFill/>
                    </a:lnT>
                    <a:lnB>
                      <a:noFill/>
                    </a:lnB>
                  </a:tcPr>
                </a:tc>
                <a:extLst>
                  <a:ext uri="{0D108BD9-81ED-4DB2-BD59-A6C34878D82A}">
                    <a16:rowId xmlns:a16="http://schemas.microsoft.com/office/drawing/2014/main" val="3182345086"/>
                  </a:ext>
                </a:extLst>
              </a:tr>
              <a:tr h="180015">
                <a:tc>
                  <a:txBody>
                    <a:bodyPr/>
                    <a:lstStyle/>
                    <a:p>
                      <a:pPr algn="l" fontAlgn="t"/>
                      <a:r>
                        <a:rPr lang="en-CA" sz="1200" b="0" i="0" u="none" strike="noStrike">
                          <a:solidFill>
                            <a:srgbClr val="000000"/>
                          </a:solidFill>
                          <a:effectLst/>
                          <a:latin typeface="Arial"/>
                        </a:rPr>
                        <a:t>• Capital </a:t>
                      </a:r>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-1,192,211</a:t>
                      </a:r>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-1,200,001</a:t>
                      </a: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7,790</a:t>
                      </a:r>
                    </a:p>
                  </a:txBody>
                  <a:tcPr marL="3648" marR="3648" marT="3648" marB="0">
                    <a:lnL>
                      <a:noFill/>
                    </a:lnL>
                    <a:lnR>
                      <a:noFill/>
                    </a:lnR>
                    <a:lnT>
                      <a:noFill/>
                    </a:lnT>
                    <a:lnB>
                      <a:noFill/>
                    </a:lnB>
                  </a:tcPr>
                </a:tc>
                <a:extLst>
                  <a:ext uri="{0D108BD9-81ED-4DB2-BD59-A6C34878D82A}">
                    <a16:rowId xmlns:a16="http://schemas.microsoft.com/office/drawing/2014/main" val="4282979478"/>
                  </a:ext>
                </a:extLst>
              </a:tr>
              <a:tr h="180015">
                <a:tc>
                  <a:txBody>
                    <a:bodyPr/>
                    <a:lstStyle/>
                    <a:p>
                      <a:pPr algn="l" fontAlgn="t"/>
                      <a:r>
                        <a:rPr lang="en-CA" sz="1200" b="0" i="0" u="none" strike="noStrike">
                          <a:solidFill>
                            <a:srgbClr val="000000"/>
                          </a:solidFill>
                          <a:effectLst/>
                          <a:latin typeface="Arial"/>
                        </a:rPr>
                        <a:t>• Landfill Post-Closure Costs</a:t>
                      </a:r>
                    </a:p>
                  </a:txBody>
                  <a:tcPr marL="3648" marR="3648" marT="3648"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t"/>
                      <a:r>
                        <a:rPr lang="en-CA" sz="1200" b="0" i="0" u="none" strike="noStrike">
                          <a:solidFill>
                            <a:srgbClr val="000000"/>
                          </a:solidFill>
                          <a:effectLst/>
                          <a:latin typeface="Arial"/>
                        </a:rPr>
                        <a:t>-33,744</a:t>
                      </a:r>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t"/>
                      <a:r>
                        <a:rPr lang="en-CA" sz="1200" b="0" i="0" u="none" strike="noStrike">
                          <a:solidFill>
                            <a:srgbClr val="000000"/>
                          </a:solidFill>
                          <a:effectLst/>
                          <a:latin typeface="Arial"/>
                        </a:rPr>
                        <a:t>-40,000</a:t>
                      </a:r>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t"/>
                      <a:r>
                        <a:rPr lang="en-CA" sz="1200" b="0" i="0" u="none" strike="noStrike">
                          <a:solidFill>
                            <a:srgbClr val="000000"/>
                          </a:solidFill>
                          <a:effectLst/>
                          <a:latin typeface="Arial"/>
                        </a:rPr>
                        <a:t>6,256</a:t>
                      </a:r>
                    </a:p>
                  </a:txBody>
                  <a:tcPr marL="3648" marR="3648" marT="3648"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6307210"/>
                  </a:ext>
                </a:extLst>
              </a:tr>
              <a:tr h="180015">
                <a:tc>
                  <a:txBody>
                    <a:bodyPr/>
                    <a:lstStyle/>
                    <a:p>
                      <a:pPr algn="l" fontAlgn="b"/>
                      <a:endParaRPr lang="en-CA" sz="1200" b="1" i="0" u="none" strike="noStrike">
                        <a:solidFill>
                          <a:srgbClr val="000000"/>
                        </a:solidFill>
                        <a:effectLst/>
                        <a:latin typeface="Arial"/>
                      </a:endParaRPr>
                    </a:p>
                  </a:txBody>
                  <a:tcPr marL="3648" marR="3648" marT="3648"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r>
                        <a:rPr lang="en-CA" sz="1200" b="1" i="0" u="none" strike="noStrike">
                          <a:solidFill>
                            <a:srgbClr val="000000"/>
                          </a:solidFill>
                          <a:effectLst/>
                          <a:latin typeface="Arial"/>
                        </a:rPr>
                        <a:t>-1,443,413</a:t>
                      </a:r>
                    </a:p>
                  </a:txBody>
                  <a:tcPr marL="3648" marR="3648" marT="3648"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r>
                        <a:rPr lang="en-CA" sz="1200" b="1" i="0" u="none" strike="noStrike">
                          <a:solidFill>
                            <a:srgbClr val="000000"/>
                          </a:solidFill>
                          <a:effectLst/>
                          <a:latin typeface="Arial"/>
                        </a:rPr>
                        <a:t>-1,390,001</a:t>
                      </a:r>
                    </a:p>
                  </a:txBody>
                  <a:tcPr marL="3648" marR="3648" marT="3648"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r>
                        <a:rPr lang="en-CA" sz="1200" b="1" i="0" u="none" strike="noStrike">
                          <a:solidFill>
                            <a:srgbClr val="000000"/>
                          </a:solidFill>
                          <a:effectLst/>
                          <a:latin typeface="Arial"/>
                        </a:rPr>
                        <a:t>-53,412</a:t>
                      </a:r>
                    </a:p>
                  </a:txBody>
                  <a:tcPr marL="3648" marR="3648" marT="3648"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6075403"/>
                  </a:ext>
                </a:extLst>
              </a:tr>
              <a:tr h="180015">
                <a:tc>
                  <a:txBody>
                    <a:bodyPr/>
                    <a:lstStyle/>
                    <a:p>
                      <a:pPr algn="l" fontAlgn="t"/>
                      <a:r>
                        <a:rPr lang="en-CA" sz="1200" b="1" i="0" u="none" strike="noStrike">
                          <a:solidFill>
                            <a:srgbClr val="000000"/>
                          </a:solidFill>
                          <a:effectLst/>
                          <a:latin typeface="Arial"/>
                        </a:rPr>
                        <a:t>Transfers from Reserves:</a:t>
                      </a: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t"/>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t"/>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t"/>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971435187"/>
                  </a:ext>
                </a:extLst>
              </a:tr>
              <a:tr h="180015">
                <a:tc>
                  <a:txBody>
                    <a:bodyPr/>
                    <a:lstStyle/>
                    <a:p>
                      <a:pPr algn="l" fontAlgn="t"/>
                      <a:r>
                        <a:rPr lang="en-CA" sz="1200" b="0" i="0" u="none" strike="noStrike">
                          <a:solidFill>
                            <a:srgbClr val="000000"/>
                          </a:solidFill>
                          <a:effectLst/>
                          <a:latin typeface="Arial"/>
                        </a:rPr>
                        <a:t>• Operating</a:t>
                      </a: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13,348</a:t>
                      </a: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30,890</a:t>
                      </a: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-17,542</a:t>
                      </a:r>
                    </a:p>
                  </a:txBody>
                  <a:tcPr marL="3648" marR="3648" marT="3648" marB="0">
                    <a:lnL>
                      <a:noFill/>
                    </a:lnL>
                    <a:lnR>
                      <a:noFill/>
                    </a:lnR>
                    <a:lnT>
                      <a:noFill/>
                    </a:lnT>
                    <a:lnB>
                      <a:noFill/>
                    </a:lnB>
                  </a:tcPr>
                </a:tc>
                <a:extLst>
                  <a:ext uri="{0D108BD9-81ED-4DB2-BD59-A6C34878D82A}">
                    <a16:rowId xmlns:a16="http://schemas.microsoft.com/office/drawing/2014/main" val="3077646751"/>
                  </a:ext>
                </a:extLst>
              </a:tr>
              <a:tr h="180015">
                <a:tc>
                  <a:txBody>
                    <a:bodyPr/>
                    <a:lstStyle/>
                    <a:p>
                      <a:pPr algn="l" fontAlgn="t"/>
                      <a:r>
                        <a:rPr lang="en-CA" sz="1200" b="0" i="0" u="none" strike="noStrike">
                          <a:solidFill>
                            <a:srgbClr val="000000"/>
                          </a:solidFill>
                          <a:effectLst/>
                          <a:latin typeface="Arial"/>
                        </a:rPr>
                        <a:t>• Capital</a:t>
                      </a:r>
                    </a:p>
                  </a:txBody>
                  <a:tcPr marL="3648" marR="3648" marT="3648"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t"/>
                      <a:r>
                        <a:rPr lang="en-CA" sz="1200" b="0" i="0" u="none" strike="noStrike">
                          <a:solidFill>
                            <a:srgbClr val="000000"/>
                          </a:solidFill>
                          <a:effectLst/>
                          <a:latin typeface="Arial"/>
                        </a:rPr>
                        <a:t>696,752</a:t>
                      </a:r>
                    </a:p>
                  </a:txBody>
                  <a:tcPr marL="3648" marR="3648" marT="3648"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t"/>
                      <a:r>
                        <a:rPr lang="en-CA" sz="1200" b="0" i="0" u="none" strike="noStrike">
                          <a:solidFill>
                            <a:srgbClr val="000000"/>
                          </a:solidFill>
                          <a:effectLst/>
                          <a:latin typeface="Arial"/>
                        </a:rPr>
                        <a:t>773,797</a:t>
                      </a:r>
                    </a:p>
                  </a:txBody>
                  <a:tcPr marL="3648" marR="3648" marT="3648"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t"/>
                      <a:r>
                        <a:rPr lang="en-CA" sz="1200" b="0" i="0" u="none" strike="noStrike">
                          <a:solidFill>
                            <a:srgbClr val="000000"/>
                          </a:solidFill>
                          <a:effectLst/>
                          <a:latin typeface="Arial"/>
                        </a:rPr>
                        <a:t>-77,045</a:t>
                      </a:r>
                    </a:p>
                  </a:txBody>
                  <a:tcPr marL="3648" marR="3648" marT="3648"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3596201"/>
                  </a:ext>
                </a:extLst>
              </a:tr>
              <a:tr h="180015">
                <a:tc>
                  <a:txBody>
                    <a:bodyPr/>
                    <a:lstStyle/>
                    <a:p>
                      <a:pPr algn="l" fontAlgn="b"/>
                      <a:endParaRPr lang="en-CA" sz="1200" b="0" i="0" u="none" strike="noStrike">
                        <a:solidFill>
                          <a:srgbClr val="000000"/>
                        </a:solidFill>
                        <a:effectLst/>
                        <a:latin typeface="Arial"/>
                      </a:endParaRPr>
                    </a:p>
                  </a:txBody>
                  <a:tcPr marL="3648" marR="3648" marT="3648"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r>
                        <a:rPr lang="en-CA" sz="1200" b="1" i="0" u="none" strike="noStrike">
                          <a:solidFill>
                            <a:srgbClr val="000000"/>
                          </a:solidFill>
                          <a:effectLst/>
                          <a:latin typeface="Arial"/>
                        </a:rPr>
                        <a:t>710,100</a:t>
                      </a:r>
                    </a:p>
                  </a:txBody>
                  <a:tcPr marL="3648" marR="3648" marT="3648"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r>
                        <a:rPr lang="en-CA" sz="1200" b="1" i="0" u="none" strike="noStrike">
                          <a:solidFill>
                            <a:srgbClr val="000000"/>
                          </a:solidFill>
                          <a:effectLst/>
                          <a:latin typeface="Arial"/>
                        </a:rPr>
                        <a:t>804,687</a:t>
                      </a:r>
                    </a:p>
                  </a:txBody>
                  <a:tcPr marL="3648" marR="3648" marT="3648"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r>
                        <a:rPr lang="en-CA" sz="1200" b="1" i="0" u="none" strike="noStrike">
                          <a:solidFill>
                            <a:srgbClr val="000000"/>
                          </a:solidFill>
                          <a:effectLst/>
                          <a:latin typeface="Arial"/>
                        </a:rPr>
                        <a:t>-94,587</a:t>
                      </a:r>
                    </a:p>
                  </a:txBody>
                  <a:tcPr marL="3648" marR="3648" marT="3648"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129819"/>
                  </a:ext>
                </a:extLst>
              </a:tr>
              <a:tr h="180015">
                <a:tc>
                  <a:txBody>
                    <a:bodyPr/>
                    <a:lstStyle/>
                    <a:p>
                      <a:pPr algn="l" fontAlgn="b"/>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t"/>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t"/>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t"/>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2153645016"/>
                  </a:ext>
                </a:extLst>
              </a:tr>
              <a:tr h="797743">
                <a:tc>
                  <a:txBody>
                    <a:bodyPr/>
                    <a:lstStyle/>
                    <a:p>
                      <a:pPr marL="0" marR="0" lvl="0" indent="0" algn="l" rtl="0" eaLnBrk="1" fontAlgn="t" latinLnBrk="0" hangingPunct="1">
                        <a:lnSpc>
                          <a:spcPct val="100000"/>
                        </a:lnSpc>
                        <a:spcBef>
                          <a:spcPts val="0"/>
                        </a:spcBef>
                        <a:spcAft>
                          <a:spcPts val="0"/>
                        </a:spcAft>
                        <a:buClrTx/>
                        <a:buSzTx/>
                        <a:buFontTx/>
                        <a:buNone/>
                      </a:pPr>
                      <a:r>
                        <a:rPr lang="en-CA" sz="1200" b="1" i="0" u="none" strike="noStrike">
                          <a:solidFill>
                            <a:srgbClr val="000000"/>
                          </a:solidFill>
                          <a:effectLst/>
                          <a:latin typeface="Arial"/>
                        </a:rPr>
                        <a:t>Use of General Surplus: </a:t>
                      </a:r>
                      <a:endParaRPr lang="en-CA" sz="1200" b="1" i="0" u="none" strike="noStrike">
                        <a:solidFill>
                          <a:srgbClr val="000000"/>
                        </a:solidFill>
                        <a:effectLst/>
                        <a:latin typeface="Arial" panose="020B0604020202020204" pitchFamily="34" charset="0"/>
                      </a:endParaRPr>
                    </a:p>
                    <a:p>
                      <a:pPr marL="0" marR="0" lvl="0" indent="0" algn="l" defTabSz="457200" rtl="0" eaLnBrk="1" fontAlgn="t" latinLnBrk="0" hangingPunct="1">
                        <a:lnSpc>
                          <a:spcPct val="100000"/>
                        </a:lnSpc>
                        <a:spcBef>
                          <a:spcPts val="0"/>
                        </a:spcBef>
                        <a:spcAft>
                          <a:spcPts val="0"/>
                        </a:spcAft>
                        <a:buClrTx/>
                        <a:buSzTx/>
                        <a:buFontTx/>
                        <a:buNone/>
                        <a:tabLst/>
                        <a:defRPr/>
                      </a:pPr>
                      <a:r>
                        <a:rPr lang="en-US" sz="1050" b="0" i="0" u="none" strike="noStrike">
                          <a:solidFill>
                            <a:srgbClr val="000000"/>
                          </a:solidFill>
                          <a:effectLst/>
                          <a:latin typeface="Arial"/>
                        </a:rPr>
                        <a:t>One-time fees for ceremonial fire dress uniforms, fire training, VAA trails, musical instruments, engineering costs for Montée Guerin culvert and landfill EA, beautification project, transfer to operating and vehicle capital reserves </a:t>
                      </a:r>
                    </a:p>
                    <a:p>
                      <a:pPr marL="0" marR="0" lvl="0" indent="0" algn="l" defTabSz="457200" rtl="0" eaLnBrk="1" fontAlgn="t" latinLnBrk="0" hangingPunct="1">
                        <a:lnSpc>
                          <a:spcPct val="100000"/>
                        </a:lnSpc>
                        <a:spcBef>
                          <a:spcPts val="0"/>
                        </a:spcBef>
                        <a:spcAft>
                          <a:spcPts val="0"/>
                        </a:spcAft>
                        <a:buClrTx/>
                        <a:buSzTx/>
                        <a:buFontTx/>
                        <a:buNone/>
                        <a:tabLst/>
                        <a:defRPr/>
                      </a:pPr>
                      <a:endParaRPr lang="en-US" sz="1050" b="0" i="0" u="none" strike="noStrike">
                        <a:solidFill>
                          <a:srgbClr val="000000"/>
                        </a:solidFill>
                        <a:effectLst/>
                        <a:latin typeface="Arial"/>
                      </a:endParaRP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46,859</a:t>
                      </a:r>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402,416</a:t>
                      </a: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-355,557</a:t>
                      </a:r>
                    </a:p>
                  </a:txBody>
                  <a:tcPr marL="3648" marR="3648" marT="3648" marB="0">
                    <a:lnL>
                      <a:noFill/>
                    </a:lnL>
                    <a:lnR>
                      <a:noFill/>
                    </a:lnR>
                    <a:lnT>
                      <a:noFill/>
                    </a:lnT>
                    <a:lnB>
                      <a:noFill/>
                    </a:lnB>
                  </a:tcPr>
                </a:tc>
                <a:extLst>
                  <a:ext uri="{0D108BD9-81ED-4DB2-BD59-A6C34878D82A}">
                    <a16:rowId xmlns:a16="http://schemas.microsoft.com/office/drawing/2014/main" val="2712495091"/>
                  </a:ext>
                </a:extLst>
              </a:tr>
              <a:tr h="179869">
                <a:tc>
                  <a:txBody>
                    <a:bodyPr/>
                    <a:lstStyle/>
                    <a:p>
                      <a:pPr algn="l" fontAlgn="t"/>
                      <a:r>
                        <a:rPr lang="en-US" sz="1200" b="1" i="0" u="none" strike="noStrike">
                          <a:solidFill>
                            <a:srgbClr val="000000"/>
                          </a:solidFill>
                          <a:effectLst/>
                          <a:latin typeface="Arial"/>
                        </a:rPr>
                        <a:t>Principal Portion of Long-Term Debt              </a:t>
                      </a:r>
                      <a:endParaRPr lang="en-US" sz="1200" b="1" i="0" u="none" strike="noStrike">
                        <a:solidFill>
                          <a:srgbClr val="000000"/>
                        </a:solidFill>
                        <a:effectLst/>
                        <a:latin typeface="Arial" panose="020B0604020202020204" pitchFamily="34" charset="0"/>
                      </a:endParaRP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-122,772</a:t>
                      </a: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-122,772</a:t>
                      </a:r>
                    </a:p>
                  </a:txBody>
                  <a:tcPr marL="3648" marR="3648" marT="3648" marB="0">
                    <a:lnL>
                      <a:noFill/>
                    </a:lnL>
                    <a:lnR>
                      <a:noFill/>
                    </a:lnR>
                    <a:lnT>
                      <a:noFill/>
                    </a:lnT>
                    <a:lnB>
                      <a:noFill/>
                    </a:lnB>
                  </a:tcPr>
                </a:tc>
                <a:tc>
                  <a:txBody>
                    <a:bodyPr/>
                    <a:lstStyle/>
                    <a:p>
                      <a:pPr algn="r" fontAlgn="t"/>
                      <a:r>
                        <a:rPr lang="en-CA" sz="1200" b="0" i="0" u="none" strike="noStrike">
                          <a:solidFill>
                            <a:srgbClr val="000000"/>
                          </a:solidFill>
                          <a:effectLst/>
                          <a:latin typeface="Arial"/>
                        </a:rPr>
                        <a:t>-</a:t>
                      </a:r>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a:noFill/>
                    </a:lnT>
                    <a:lnB>
                      <a:noFill/>
                    </a:lnB>
                  </a:tcPr>
                </a:tc>
                <a:extLst>
                  <a:ext uri="{0D108BD9-81ED-4DB2-BD59-A6C34878D82A}">
                    <a16:rowId xmlns:a16="http://schemas.microsoft.com/office/drawing/2014/main" val="3980763189"/>
                  </a:ext>
                </a:extLst>
              </a:tr>
              <a:tr h="180015">
                <a:tc>
                  <a:txBody>
                    <a:bodyPr/>
                    <a:lstStyle/>
                    <a:p>
                      <a:pPr algn="l" fontAlgn="b"/>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t"/>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t"/>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t"/>
                      <a:endParaRPr lang="en-CA" sz="1200" b="0" i="0" u="none" strike="noStrike">
                        <a:solidFill>
                          <a:srgbClr val="000000"/>
                        </a:solidFill>
                        <a:effectLst/>
                        <a:latin typeface="Arial" panose="020B0604020202020204" pitchFamily="34" charset="0"/>
                      </a:endParaRPr>
                    </a:p>
                  </a:txBody>
                  <a:tcPr marL="3648" marR="3648" marT="3648" marB="0">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9283098"/>
                  </a:ext>
                </a:extLst>
              </a:tr>
              <a:tr h="180015">
                <a:tc>
                  <a:txBody>
                    <a:bodyPr/>
                    <a:lstStyle/>
                    <a:p>
                      <a:pPr algn="l" fontAlgn="t"/>
                      <a:r>
                        <a:rPr lang="en-CA" sz="1200" b="1" i="0" u="none" strike="noStrike">
                          <a:solidFill>
                            <a:srgbClr val="000000"/>
                          </a:solidFill>
                          <a:effectLst/>
                          <a:latin typeface="Arial"/>
                        </a:rPr>
                        <a:t>Net</a:t>
                      </a:r>
                    </a:p>
                  </a:txBody>
                  <a:tcPr marL="3648" marR="3648" marT="3648" marB="0">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lvl="1" algn="r" fontAlgn="t"/>
                      <a:r>
                        <a:rPr lang="en-CA" sz="1200" b="1" i="0" u="none" strike="noStrike">
                          <a:solidFill>
                            <a:srgbClr val="000000"/>
                          </a:solidFill>
                          <a:effectLst/>
                          <a:latin typeface="Arial"/>
                        </a:rPr>
                        <a:t>-</a:t>
                      </a:r>
                    </a:p>
                  </a:txBody>
                  <a:tcPr marL="3648" marR="109448" marT="3648" marB="0">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t"/>
                      <a:r>
                        <a:rPr lang="en-CA" sz="1200" b="1" i="0" u="none" strike="noStrike">
                          <a:solidFill>
                            <a:srgbClr val="000000"/>
                          </a:solidFill>
                          <a:effectLst/>
                          <a:latin typeface="Arial"/>
                        </a:rPr>
                        <a:t>                       - </a:t>
                      </a:r>
                      <a:endParaRPr lang="en-CA" sz="1200" b="1" i="0" u="none" strike="noStrike">
                        <a:solidFill>
                          <a:srgbClr val="000000"/>
                        </a:solidFill>
                        <a:effectLst/>
                        <a:latin typeface="Arial" panose="020B0604020202020204" pitchFamily="34" charset="0"/>
                      </a:endParaRPr>
                    </a:p>
                  </a:txBody>
                  <a:tcPr marL="3648" marR="3648" marT="3648" marB="0">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fontAlgn="t"/>
                      <a:r>
                        <a:rPr lang="en-CA" sz="1200" b="1" i="0" u="none" strike="noStrike">
                          <a:solidFill>
                            <a:srgbClr val="000000"/>
                          </a:solidFill>
                          <a:effectLst/>
                          <a:latin typeface="Arial"/>
                        </a:rPr>
                        <a:t> -  </a:t>
                      </a:r>
                    </a:p>
                  </a:txBody>
                  <a:tcPr marL="3648" marR="3648" marT="3648" marB="0">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4054501523"/>
                  </a:ext>
                </a:extLst>
              </a:tr>
            </a:tbl>
          </a:graphicData>
        </a:graphic>
      </p:graphicFrame>
    </p:spTree>
    <p:extLst>
      <p:ext uri="{BB962C8B-B14F-4D97-AF65-F5344CB8AC3E}">
        <p14:creationId xmlns:p14="http://schemas.microsoft.com/office/powerpoint/2010/main" val="2757994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FC323B-E5B3-402D-BEFE-21C207B828BD}"/>
              </a:ext>
            </a:extLst>
          </p:cNvPr>
          <p:cNvSpPr>
            <a:spLocks noGrp="1"/>
          </p:cNvSpPr>
          <p:nvPr>
            <p:ph type="sldNum" sz="quarter" idx="12"/>
          </p:nvPr>
        </p:nvSpPr>
        <p:spPr/>
        <p:txBody>
          <a:bodyPr/>
          <a:lstStyle/>
          <a:p>
            <a:fld id="{FAD5A89B-59BD-4EDC-A447-9FF491837F86}" type="slidenum">
              <a:rPr lang="en-US" smtClean="0"/>
              <a:t>7</a:t>
            </a:fld>
            <a:endParaRPr lang="en-US"/>
          </a:p>
        </p:txBody>
      </p:sp>
      <p:sp>
        <p:nvSpPr>
          <p:cNvPr id="3" name="TextBox 2">
            <a:extLst>
              <a:ext uri="{FF2B5EF4-FFF2-40B4-BE49-F238E27FC236}">
                <a16:creationId xmlns:a16="http://schemas.microsoft.com/office/drawing/2014/main" id="{C09D52BD-9EBA-472D-A5FA-788EC3E2DEB5}"/>
              </a:ext>
            </a:extLst>
          </p:cNvPr>
          <p:cNvSpPr txBox="1"/>
          <p:nvPr/>
        </p:nvSpPr>
        <p:spPr>
          <a:xfrm>
            <a:off x="1820157" y="532641"/>
            <a:ext cx="5651996" cy="400110"/>
          </a:xfrm>
          <a:prstGeom prst="rect">
            <a:avLst/>
          </a:prstGeom>
          <a:noFill/>
        </p:spPr>
        <p:txBody>
          <a:bodyPr wrap="none" rtlCol="0">
            <a:spAutoFit/>
          </a:bodyPr>
          <a:lstStyle/>
          <a:p>
            <a:r>
              <a:rPr lang="en-CA" sz="2000" b="1"/>
              <a:t>2022 Budget Revenues vs 2021 Budget Revenues</a:t>
            </a:r>
          </a:p>
        </p:txBody>
      </p:sp>
      <p:graphicFrame>
        <p:nvGraphicFramePr>
          <p:cNvPr id="6" name="Chart 5">
            <a:extLst>
              <a:ext uri="{FF2B5EF4-FFF2-40B4-BE49-F238E27FC236}">
                <a16:creationId xmlns:a16="http://schemas.microsoft.com/office/drawing/2014/main" id="{C8FEFCC1-F8E7-42EF-BF8D-1A4E7EBAC3A8}"/>
              </a:ext>
            </a:extLst>
          </p:cNvPr>
          <p:cNvGraphicFramePr>
            <a:graphicFrameLocks/>
          </p:cNvGraphicFramePr>
          <p:nvPr>
            <p:extLst>
              <p:ext uri="{D42A27DB-BD31-4B8C-83A1-F6EECF244321}">
                <p14:modId xmlns:p14="http://schemas.microsoft.com/office/powerpoint/2010/main" val="2137479857"/>
              </p:ext>
            </p:extLst>
          </p:nvPr>
        </p:nvGraphicFramePr>
        <p:xfrm>
          <a:off x="226243" y="932752"/>
          <a:ext cx="8474697" cy="51852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53981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4109E8-5DC5-4490-91EF-F9BD87123524}"/>
              </a:ext>
            </a:extLst>
          </p:cNvPr>
          <p:cNvSpPr>
            <a:spLocks noGrp="1"/>
          </p:cNvSpPr>
          <p:nvPr>
            <p:ph type="sldNum" sz="quarter" idx="12"/>
          </p:nvPr>
        </p:nvSpPr>
        <p:spPr/>
        <p:txBody>
          <a:bodyPr/>
          <a:lstStyle/>
          <a:p>
            <a:fld id="{FAD5A89B-59BD-4EDC-A447-9FF491837F86}" type="slidenum">
              <a:rPr lang="en-US" smtClean="0"/>
              <a:t>8</a:t>
            </a:fld>
            <a:endParaRPr lang="en-US"/>
          </a:p>
        </p:txBody>
      </p:sp>
      <p:sp>
        <p:nvSpPr>
          <p:cNvPr id="3" name="TextBox 2">
            <a:extLst>
              <a:ext uri="{FF2B5EF4-FFF2-40B4-BE49-F238E27FC236}">
                <a16:creationId xmlns:a16="http://schemas.microsoft.com/office/drawing/2014/main" id="{B0A6A88C-E4E0-4D20-BC30-D24FC1372B95}"/>
              </a:ext>
            </a:extLst>
          </p:cNvPr>
          <p:cNvSpPr txBox="1"/>
          <p:nvPr/>
        </p:nvSpPr>
        <p:spPr>
          <a:xfrm>
            <a:off x="1773637" y="563419"/>
            <a:ext cx="5609869" cy="400110"/>
          </a:xfrm>
          <a:prstGeom prst="rect">
            <a:avLst/>
          </a:prstGeom>
          <a:noFill/>
        </p:spPr>
        <p:txBody>
          <a:bodyPr wrap="none" rtlCol="0">
            <a:spAutoFit/>
          </a:bodyPr>
          <a:lstStyle/>
          <a:p>
            <a:r>
              <a:rPr lang="en-CA" sz="2000" b="1"/>
              <a:t>2022 Budget Expenses vs 2021 Budget Expenses</a:t>
            </a:r>
          </a:p>
        </p:txBody>
      </p:sp>
      <p:graphicFrame>
        <p:nvGraphicFramePr>
          <p:cNvPr id="6" name="Chart 5">
            <a:extLst>
              <a:ext uri="{FF2B5EF4-FFF2-40B4-BE49-F238E27FC236}">
                <a16:creationId xmlns:a16="http://schemas.microsoft.com/office/drawing/2014/main" id="{3E6697F0-7CFE-454D-9D10-54DD2C2C3301}"/>
              </a:ext>
            </a:extLst>
          </p:cNvPr>
          <p:cNvGraphicFramePr>
            <a:graphicFrameLocks/>
          </p:cNvGraphicFramePr>
          <p:nvPr>
            <p:extLst>
              <p:ext uri="{D42A27DB-BD31-4B8C-83A1-F6EECF244321}">
                <p14:modId xmlns:p14="http://schemas.microsoft.com/office/powerpoint/2010/main" val="3069733446"/>
              </p:ext>
            </p:extLst>
          </p:nvPr>
        </p:nvGraphicFramePr>
        <p:xfrm>
          <a:off x="311085" y="963529"/>
          <a:ext cx="8427562" cy="52487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79568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88000">
              <a:schemeClr val="bg1">
                <a:shade val="94000"/>
                <a:satMod val="110000"/>
                <a:lumMod val="88000"/>
              </a:schemeClr>
            </a:gs>
          </a:gsLst>
          <a:lin ang="5400000" scaled="0"/>
        </a:gra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475598-5FF4-438A-8F15-2B88DDBEACA6}"/>
              </a:ext>
            </a:extLst>
          </p:cNvPr>
          <p:cNvSpPr>
            <a:spLocks noGrp="1"/>
          </p:cNvSpPr>
          <p:nvPr>
            <p:ph type="sldNum" sz="quarter" idx="12"/>
          </p:nvPr>
        </p:nvSpPr>
        <p:spPr/>
        <p:txBody>
          <a:bodyPr/>
          <a:lstStyle/>
          <a:p>
            <a:fld id="{FAD5A89B-59BD-4EDC-A447-9FF491837F86}" type="slidenum">
              <a:rPr lang="en-US" smtClean="0"/>
              <a:t>9</a:t>
            </a:fld>
            <a:endParaRPr lang="en-US"/>
          </a:p>
        </p:txBody>
      </p:sp>
      <p:sp>
        <p:nvSpPr>
          <p:cNvPr id="3" name="TextBox 2">
            <a:extLst>
              <a:ext uri="{FF2B5EF4-FFF2-40B4-BE49-F238E27FC236}">
                <a16:creationId xmlns:a16="http://schemas.microsoft.com/office/drawing/2014/main" id="{7A3AC149-6D2C-47DE-8577-B77863FF6818}"/>
              </a:ext>
            </a:extLst>
          </p:cNvPr>
          <p:cNvSpPr txBox="1"/>
          <p:nvPr/>
        </p:nvSpPr>
        <p:spPr>
          <a:xfrm>
            <a:off x="2866436" y="550396"/>
            <a:ext cx="4408194" cy="400110"/>
          </a:xfrm>
          <a:prstGeom prst="rect">
            <a:avLst/>
          </a:prstGeom>
          <a:noFill/>
        </p:spPr>
        <p:txBody>
          <a:bodyPr wrap="none" rtlCol="0">
            <a:spAutoFit/>
          </a:bodyPr>
          <a:lstStyle/>
          <a:p>
            <a:r>
              <a:rPr lang="en-CA" sz="2000" b="1"/>
              <a:t>2022 NET Budget vs 2021 NET Budget</a:t>
            </a:r>
          </a:p>
        </p:txBody>
      </p:sp>
      <p:graphicFrame>
        <p:nvGraphicFramePr>
          <p:cNvPr id="8" name="Chart 7">
            <a:extLst>
              <a:ext uri="{FF2B5EF4-FFF2-40B4-BE49-F238E27FC236}">
                <a16:creationId xmlns:a16="http://schemas.microsoft.com/office/drawing/2014/main" id="{478CA39A-A9E6-4AF3-831D-2E1A7DAF5A68}"/>
              </a:ext>
            </a:extLst>
          </p:cNvPr>
          <p:cNvGraphicFramePr>
            <a:graphicFrameLocks/>
          </p:cNvGraphicFramePr>
          <p:nvPr>
            <p:extLst>
              <p:ext uri="{D42A27DB-BD31-4B8C-83A1-F6EECF244321}">
                <p14:modId xmlns:p14="http://schemas.microsoft.com/office/powerpoint/2010/main" val="895827489"/>
              </p:ext>
            </p:extLst>
          </p:nvPr>
        </p:nvGraphicFramePr>
        <p:xfrm>
          <a:off x="168676" y="1074657"/>
          <a:ext cx="8780015" cy="52466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79848122"/>
      </p:ext>
    </p:extLst>
  </p:cSld>
  <p:clrMapOvr>
    <a:masterClrMapping/>
  </p:clrMapOvr>
</p:sld>
</file>

<file path=ppt/theme/theme1.xml><?xml version="1.0" encoding="utf-8"?>
<a:theme xmlns:a="http://schemas.openxmlformats.org/drawingml/2006/main" name="Dividend">
  <a:themeElements>
    <a:clrScheme name="Custom 2">
      <a:dk1>
        <a:sysClr val="windowText" lastClr="000000"/>
      </a:dk1>
      <a:lt1>
        <a:sysClr val="window" lastClr="FFFFFF"/>
      </a:lt1>
      <a:dk2>
        <a:srgbClr val="455F51"/>
      </a:dk2>
      <a:lt2>
        <a:srgbClr val="E3DED1"/>
      </a:lt2>
      <a:accent1>
        <a:srgbClr val="017058"/>
      </a:accent1>
      <a:accent2>
        <a:srgbClr val="549E39"/>
      </a:accent2>
      <a:accent3>
        <a:srgbClr val="8AB833"/>
      </a:accent3>
      <a:accent4>
        <a:srgbClr val="029676"/>
      </a:accent4>
      <a:accent5>
        <a:srgbClr val="4AB5C4"/>
      </a:accent5>
      <a:accent6>
        <a:srgbClr val="0989B1"/>
      </a:accent6>
      <a:hlink>
        <a:srgbClr val="FBA305"/>
      </a:hlink>
      <a:folHlink>
        <a:srgbClr val="FFC00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2019 Public Budget Presentation  .potx" id="{889649CF-B79F-4CDA-B158-6A8E601962AC}" vid="{279E8A8A-74F7-402B-B110-6D2C51CC16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02102C272AF845B5CBE62952C899CA" ma:contentTypeVersion="13" ma:contentTypeDescription="Create a new document." ma:contentTypeScope="" ma:versionID="b85622a982e8560b40d0a2e1ded6a042">
  <xsd:schema xmlns:xsd="http://www.w3.org/2001/XMLSchema" xmlns:xs="http://www.w3.org/2001/XMLSchema" xmlns:p="http://schemas.microsoft.com/office/2006/metadata/properties" xmlns:ns2="35ecf836-e17b-47d5-8ec0-5867c129e453" xmlns:ns3="2b440b9c-98dd-41df-b716-17db93dc7d3b" targetNamespace="http://schemas.microsoft.com/office/2006/metadata/properties" ma:root="true" ma:fieldsID="429eab10e10c1b2ef95f304aa38d13d2" ns2:_="" ns3:_="">
    <xsd:import namespace="35ecf836-e17b-47d5-8ec0-5867c129e453"/>
    <xsd:import namespace="2b440b9c-98dd-41df-b716-17db93dc7d3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ecf836-e17b-47d5-8ec0-5867c129e45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b440b9c-98dd-41df-b716-17db93dc7d3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Date" ma:index="20" nillable="true" ma:displayName="Date" ma:format="DateTime" ma:internalName="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ate xmlns="2b440b9c-98dd-41df-b716-17db93dc7d3b" xsi:nil="true"/>
    <SharedWithUsers xmlns="35ecf836-e17b-47d5-8ec0-5867c129e453">
      <UserInfo>
        <DisplayName>Carlie Bigras</DisplayName>
        <AccountId>10</AccountId>
        <AccountType/>
      </UserInfo>
      <UserInfo>
        <DisplayName>Marc Gagnon</DisplayName>
        <AccountId>25</AccountId>
        <AccountType/>
      </UserInfo>
    </SharedWithUsers>
  </documentManagement>
</p:properties>
</file>

<file path=customXml/itemProps1.xml><?xml version="1.0" encoding="utf-8"?>
<ds:datastoreItem xmlns:ds="http://schemas.openxmlformats.org/officeDocument/2006/customXml" ds:itemID="{5B99D19D-5440-48A4-9702-ED36D7068FDB}">
  <ds:schemaRefs>
    <ds:schemaRef ds:uri="2b440b9c-98dd-41df-b716-17db93dc7d3b"/>
    <ds:schemaRef ds:uri="35ecf836-e17b-47d5-8ec0-5867c129e45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DC3FDE2-AEF8-48BB-A40E-C74C792379DF}">
  <ds:schemaRefs>
    <ds:schemaRef ds:uri="http://schemas.microsoft.com/sharepoint/v3/contenttype/forms"/>
  </ds:schemaRefs>
</ds:datastoreItem>
</file>

<file path=customXml/itemProps3.xml><?xml version="1.0" encoding="utf-8"?>
<ds:datastoreItem xmlns:ds="http://schemas.openxmlformats.org/officeDocument/2006/customXml" ds:itemID="{705F8BED-2E95-4E42-B780-683844F0F1D1}">
  <ds:schemaRefs>
    <ds:schemaRef ds:uri="35ecf836-e17b-47d5-8ec0-5867c129e453"/>
    <ds:schemaRef ds:uri="http://schemas.microsoft.com/office/2006/documentManagement/types"/>
    <ds:schemaRef ds:uri="http://purl.org/dc/dcmitype/"/>
    <ds:schemaRef ds:uri="http://schemas.openxmlformats.org/package/2006/metadata/core-properties"/>
    <ds:schemaRef ds:uri="http://purl.org/dc/elements/1.1/"/>
    <ds:schemaRef ds:uri="http://purl.org/dc/terms/"/>
    <ds:schemaRef ds:uri="http://schemas.microsoft.com/office/2006/metadata/properties"/>
    <ds:schemaRef ds:uri="http://schemas.microsoft.com/office/infopath/2007/PartnerControls"/>
    <ds:schemaRef ds:uri="2b440b9c-98dd-41df-b716-17db93dc7d3b"/>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2019 Public Budget Presentation  </Template>
  <TotalTime>0</TotalTime>
  <Words>3500</Words>
  <Application>Microsoft Office PowerPoint</Application>
  <PresentationFormat>On-screen Show (4:3)</PresentationFormat>
  <Paragraphs>847</Paragraphs>
  <Slides>33</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Franklin Gothic Book</vt:lpstr>
      <vt:lpstr>Franklin Gothic Medium</vt:lpstr>
      <vt:lpstr>Times New Roman</vt:lpstr>
      <vt:lpstr>Wingdings 2</vt:lpstr>
      <vt:lpstr>Dividend</vt:lpstr>
      <vt:lpstr>Municipality of French River  2022 Draft Public Budget Presentation</vt:lpstr>
      <vt:lpstr>Agenda</vt:lpstr>
      <vt:lpstr>Budget Process </vt:lpstr>
      <vt:lpstr>PLANNING SESSION DISCUSSIONS ​ DECEMBER 7, 2021 </vt:lpstr>
      <vt:lpstr>Planning Session Discussions  December 7, 2021</vt:lpstr>
      <vt:lpstr>PowerPoint Presentation</vt:lpstr>
      <vt:lpstr>PowerPoint Presentation</vt:lpstr>
      <vt:lpstr>PowerPoint Presentation</vt:lpstr>
      <vt:lpstr>PowerPoint Presentation</vt:lpstr>
      <vt:lpstr>General government  Changes in the 2022 Draft budget </vt:lpstr>
      <vt:lpstr>Protection Services – Fire department and emergency measures Changes in the 2022 Draft budget </vt:lpstr>
      <vt:lpstr>Protection Services (OPP, By-Law, Building) Changes in the 2022 Draft budget </vt:lpstr>
      <vt:lpstr>Public Works  Changes in the 2022 Draft budget </vt:lpstr>
      <vt:lpstr>Environmental – (Landfill / Sewer)  Changes in the 2022 Draft budget </vt:lpstr>
      <vt:lpstr>health &amp; social Services  Changes in the 2022 Draft budget </vt:lpstr>
      <vt:lpstr>Recreation &amp; Cultural Services Changes in the 2022 Draft budget </vt:lpstr>
      <vt:lpstr>Planning &amp; Development  Changes in the 2022 Draft budget </vt:lpstr>
      <vt:lpstr>TAXATION AND OPERATING GRANTS  Changes in the 2022 Draft budget </vt:lpstr>
      <vt:lpstr>Surplus Items – Unfinished Projects 2021 </vt:lpstr>
      <vt:lpstr>Projects for 2022 </vt:lpstr>
      <vt:lpstr>Capital BUDGET 2022</vt:lpstr>
      <vt:lpstr>Capital BUDGET 2022</vt:lpstr>
      <vt:lpstr>PowerPoint Presentation</vt:lpstr>
      <vt:lpstr>Reserves 2022</vt:lpstr>
      <vt:lpstr>Operating Reserves 2022</vt:lpstr>
      <vt:lpstr>Deferred Revenues</vt:lpstr>
      <vt:lpstr>PowerPoint Presentation</vt:lpstr>
      <vt:lpstr>Where tax dollars are spent (2022 Expenses)</vt:lpstr>
      <vt:lpstr>Where are the funds coming from?  (2022 Revenues)</vt:lpstr>
      <vt:lpstr>Your taxes - Example</vt:lpstr>
      <vt:lpstr>Example for Distribution of Taxes  on a $250,000 Assessment </vt:lpstr>
      <vt:lpstr>History of Taxation  on a $250,000 Assessment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Municipality of French River  2018 Draft Budget Presentation</dc:title>
  <dc:creator>Carlie Zwiers</dc:creator>
  <cp:lastModifiedBy>Marc Fleury</cp:lastModifiedBy>
  <cp:revision>1</cp:revision>
  <cp:lastPrinted>2022-03-02T19:12:06Z</cp:lastPrinted>
  <dcterms:created xsi:type="dcterms:W3CDTF">2019-04-09T23:55:09Z</dcterms:created>
  <dcterms:modified xsi:type="dcterms:W3CDTF">2022-03-02T19:23:57Z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0x0101002702102C272AF845B5CBE62952C899CA</vt:lpwstr>
  </property>
</Properties>
</file>